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301" r:id="rId4"/>
    <p:sldId id="307" r:id="rId5"/>
    <p:sldId id="309" r:id="rId6"/>
    <p:sldId id="308" r:id="rId7"/>
    <p:sldId id="320" r:id="rId8"/>
    <p:sldId id="310" r:id="rId9"/>
    <p:sldId id="312" r:id="rId10"/>
    <p:sldId id="313" r:id="rId11"/>
    <p:sldId id="314" r:id="rId12"/>
    <p:sldId id="315" r:id="rId13"/>
    <p:sldId id="311" r:id="rId14"/>
    <p:sldId id="318" r:id="rId15"/>
    <p:sldId id="316" r:id="rId16"/>
    <p:sldId id="317" r:id="rId17"/>
    <p:sldId id="319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03120"/>
            <a:ext cx="6858000" cy="86868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71800"/>
            <a:ext cx="6858000" cy="37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63F7A-8B84-0B49-8533-C5FAAD6E1B9A}"/>
              </a:ext>
            </a:extLst>
          </p:cNvPr>
          <p:cNvSpPr/>
          <p:nvPr userDrawn="1"/>
        </p:nvSpPr>
        <p:spPr>
          <a:xfrm>
            <a:off x="0" y="3708400"/>
            <a:ext cx="91440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F8958-4A33-8746-B591-A97D1D6E6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6200"/>
            <a:ext cx="3897334" cy="295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E65A2-DAAC-8849-B594-6B60F7B2F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1392" y="5151121"/>
            <a:ext cx="2623762" cy="1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1DE279-CD55-9C48-86F3-F96FC75786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236D8-A51F-7C4C-AEAD-82AFD284D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9232" y="2489201"/>
            <a:ext cx="3841826" cy="1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732663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732663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96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3920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A23E-2382-EA44-BDCF-0B05B6A7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" y="1768901"/>
            <a:ext cx="2246963" cy="97166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36FC98-F238-C545-8AFA-19614DB5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8678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3C603-D332-E743-AFC9-3484D2B565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8678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30D1194-DFBC-EF42-83F6-3323A16BE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362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E83626-5CEB-3449-8EF9-348D3F8E01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5362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920" y="95552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00F88-9BD6-604E-885A-C5650C619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8678" y="1768901"/>
            <a:ext cx="2246963" cy="971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CB658-2356-6448-BC9D-C601697CC1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5362" y="1768901"/>
            <a:ext cx="2246963" cy="9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520" y="17324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228882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8070" y="1745402"/>
            <a:ext cx="3332480" cy="27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9520" y="1725082"/>
            <a:ext cx="3332480" cy="277255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2835" y="1725082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35" y="226850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575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8EA36-B807-E748-8440-B81EDE6B6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950720"/>
            <a:ext cx="2001520" cy="269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EA77-4CA0-7340-B908-29F448030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7097" y="0"/>
            <a:ext cx="6276903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441960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441960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4419599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D1D19-CB81-D046-A637-C9E5569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650" y="0"/>
            <a:ext cx="2800350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D75CC-D4C3-C443-89F2-D52F3651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0" y="840741"/>
            <a:ext cx="318008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3E9C5EE-4D38-8B44-B138-C60A21704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1" y="1775462"/>
            <a:ext cx="2245359" cy="184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0555D-A1E5-924C-9BE2-897D296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1" y="4545291"/>
            <a:ext cx="2001519" cy="6159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D5A86B8-B853-0B4D-9C85-A81D900FB18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86163" y="1514475"/>
            <a:ext cx="4999037" cy="38782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B46A5-0023-5543-8FCC-5D0E21599E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897943"/>
            <a:ext cx="9144000" cy="7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72BFD-EA79-AB40-ABD1-6554221356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14592" y="6060697"/>
            <a:ext cx="1415667" cy="6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pages.debian.org/testing/dpkg-dev/deb-control.5.en.html" TargetMode="External"/><Relationship Id="rId2" Type="http://schemas.openxmlformats.org/officeDocument/2006/relationships/hyperlink" Target="https://wiki.debian.org/NonMaintainer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erfault.com/questions/127625/given-a-debian-source-package-how-do-i-install-the-build-dep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an.org/doc/debian-policy/ch-source.html#main-building-script-debian-rules" TargetMode="External"/><Relationship Id="rId2" Type="http://schemas.openxmlformats.org/officeDocument/2006/relationships/hyperlink" Target="https://manpages.debian.org/testing/dpkg-dev/deb-control.5.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pages.debian.org/bookworm/debhelper/debhelper.7.en.html" TargetMode="External"/><Relationship Id="rId4" Type="http://schemas.openxmlformats.org/officeDocument/2006/relationships/hyperlink" Target="https://manpages.debian.org/testing/dpkg-dev/deb-src-rules.5.e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an.org/doc/debian-policy/ch-source.html#main-building-script-debian-rules" TargetMode="External"/><Relationship Id="rId2" Type="http://schemas.openxmlformats.org/officeDocument/2006/relationships/hyperlink" Target="https://manpages.debian.org/testing/dpkg-dev/deb-control.5.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pages.debian.org/bookworm/debhelper/debhelper.7.en.html" TargetMode="External"/><Relationship Id="rId4" Type="http://schemas.openxmlformats.org/officeDocument/2006/relationships/hyperlink" Target="https://manpages.debian.org/testing/dpkg-dev/deb-src-rules.5.e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an.org/doc/manuals/maint-guide/build.en.html" TargetMode="External"/><Relationship Id="rId2" Type="http://schemas.openxmlformats.org/officeDocument/2006/relationships/hyperlink" Target="https://manpages.debian.org/testing/dpkg-dev/dpkg-buildpackage.1.e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ebian.org/UsingQuilt" TargetMode="External"/><Relationship Id="rId2" Type="http://schemas.openxmlformats.org/officeDocument/2006/relationships/hyperlink" Target="https://raphaelhertzog.com/2011/07/04/how-to-prepare-patches-for-debian-pack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bian.org/doc/manuals/maint-guide/modify.e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an.org/doc/manuals/maint-guide/dother.en.html" TargetMode="External"/><Relationship Id="rId2" Type="http://schemas.openxmlformats.org/officeDocument/2006/relationships/hyperlink" Target="https://packaging.ubuntu.com/html/patches-to-packag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x.stackexchange.com/questions/344071/applying-patches-in-debian-packages-part-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an.org/doc/manuals/maint-guide/dother.en.html" TargetMode="External"/><Relationship Id="rId2" Type="http://schemas.openxmlformats.org/officeDocument/2006/relationships/hyperlink" Target="https://packaging.ubuntu.com/html/patches-to-packag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x.stackexchange.com/questions/344071/applying-patches-in-debian-packages-part-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ebian.org/UsingQuilt" TargetMode="External"/><Relationship Id="rId2" Type="http://schemas.openxmlformats.org/officeDocument/2006/relationships/hyperlink" Target="https://raphaelhertzog.com/2011/07/04/how-to-prepare-patches-for-debian-packag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narc.at/software/debian-development/#applying-patches" TargetMode="External"/><Relationship Id="rId4" Type="http://schemas.openxmlformats.org/officeDocument/2006/relationships/hyperlink" Target="https://www.debian.org/doc/manuals/maint-guide/modify.en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-sa/2.5/ca/deed.en_CA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nd04/mod-ruid2" TargetMode="External"/><Relationship Id="rId2" Type="http://schemas.openxmlformats.org/officeDocument/2006/relationships/hyperlink" Target="https://tracker.debian.org/pkg/libapache2-mod-ruid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chnix.com/how-to-build-debian-packages-from-source/" TargetMode="External"/><Relationship Id="rId2" Type="http://schemas.openxmlformats.org/officeDocument/2006/relationships/hyperlink" Target="https://www.ubuntu-user.com/Magazine/Archive/2013/19/Creating-Debian-packages-on-your-ow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uxfordevices.com/tutorials/debian/build-packages-from-source" TargetMode="External"/><Relationship Id="rId4" Type="http://schemas.openxmlformats.org/officeDocument/2006/relationships/hyperlink" Target="https://deb.li/quickde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citi.biz/faq/how-to-get-source-code-of-package-using-the-apt-command-on-debian-or-ubuntu/" TargetMode="External"/><Relationship Id="rId2" Type="http://schemas.openxmlformats.org/officeDocument/2006/relationships/hyperlink" Target="https://www.ubuntu-user.com/Magazine/Archive/2013/19/Creating-Debian-packages-on-your-ow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debian.org/BuildingTutori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citi.biz/faq/how-to-get-source-code-of-package-using-the-apt-command-on-debian-or-ubuntu/" TargetMode="External"/><Relationship Id="rId2" Type="http://schemas.openxmlformats.org/officeDocument/2006/relationships/hyperlink" Target="https://www.ubuntu-user.com/Magazine/Archive/2013/19/Creating-Debian-packages-on-your-ow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debian.org/BuildingTutori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f-labs.org/display/SP/The+Hello+World+Debian+Package" TargetMode="External"/><Relationship Id="rId2" Type="http://schemas.openxmlformats.org/officeDocument/2006/relationships/hyperlink" Target="https://en.wikipedia.org/wiki/Debian_build_toolcha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roducible-builds.org/specs/source-date-epoch/" TargetMode="External"/><Relationship Id="rId2" Type="http://schemas.openxmlformats.org/officeDocument/2006/relationships/hyperlink" Target="https://wiki.debian.org/NonMaintainerUplo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01B1-947B-F649-BFE3-783BFB11E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i="1" dirty="0" smtClean="0"/>
              <a:t>Minimum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dpkg-buildpackage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69B82-5A95-B842-92AA-0EDF655C6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b="1" i="1" dirty="0" smtClean="0"/>
              <a:t>.deb</a:t>
            </a:r>
            <a:r>
              <a:rPr lang="en-US" dirty="0" smtClean="0"/>
              <a:t> Packages from Source</a:t>
            </a:r>
            <a:endParaRPr lang="en-US" b="1" dirty="0" smtClean="0"/>
          </a:p>
          <a:p>
            <a:r>
              <a:rPr lang="en-US" sz="2400" dirty="0" smtClean="0"/>
              <a:t>By Gilbert Detillieux, 7 Nov 2023 MUUG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6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4213"/>
            <a:ext cx="7326630" cy="487680"/>
          </a:xfrm>
        </p:spPr>
        <p:txBody>
          <a:bodyPr/>
          <a:lstStyle/>
          <a:p>
            <a:r>
              <a:rPr lang="en-CA" dirty="0" smtClean="0"/>
              <a:t>Sample </a:t>
            </a:r>
            <a:r>
              <a:rPr lang="en-CA" i="1" dirty="0" smtClean="0"/>
              <a:t>control</a:t>
            </a:r>
            <a:r>
              <a:rPr lang="en-CA" dirty="0" smtClean="0"/>
              <a:t>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71229"/>
            <a:ext cx="7326630" cy="4697136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Source: libapache2-mod-ruid2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Section: web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Priority: extra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Maintainer: Alessandro De </a:t>
            </a:r>
            <a:r>
              <a:rPr lang="en-US" sz="1200" dirty="0" err="1"/>
              <a:t>Zorzi</a:t>
            </a:r>
            <a:r>
              <a:rPr lang="en-US" sz="1200" dirty="0"/>
              <a:t> &lt;lota@nonlontano.it&gt;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Build-Depends: </a:t>
            </a:r>
            <a:r>
              <a:rPr lang="en-US" sz="1200" dirty="0" err="1"/>
              <a:t>debhelper</a:t>
            </a:r>
            <a:r>
              <a:rPr lang="en-US" sz="1200" dirty="0"/>
              <a:t> (&gt;= 8.0.0), quilt, dh-apache2, apache2-dev, </a:t>
            </a:r>
            <a:r>
              <a:rPr lang="en-US" sz="1200" dirty="0" err="1"/>
              <a:t>libcap</a:t>
            </a:r>
            <a:r>
              <a:rPr lang="en-US" sz="1200" dirty="0"/>
              <a:t>-dev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Standards-Version: 3.9.4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Homepage: http://sourceforge.net/projects/mod-ruid/</a:t>
            </a:r>
          </a:p>
          <a:p>
            <a:pPr marL="0" indent="0">
              <a:lnSpc>
                <a:spcPct val="50000"/>
              </a:lnSpc>
              <a:buNone/>
            </a:pPr>
            <a:endParaRPr lang="en-US" sz="12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Package: libapache2-mod-ruid2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Architecture: any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Conflicts: libapache2-mod-suphp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Depends: ${</a:t>
            </a:r>
            <a:r>
              <a:rPr lang="en-US" sz="1200" dirty="0" err="1"/>
              <a:t>shlibs:Depends</a:t>
            </a:r>
            <a:r>
              <a:rPr lang="en-US" sz="1200" dirty="0"/>
              <a:t>}, ${</a:t>
            </a:r>
            <a:r>
              <a:rPr lang="en-US" sz="1200" dirty="0" err="1"/>
              <a:t>misc:Depends</a:t>
            </a:r>
            <a:r>
              <a:rPr lang="en-US" sz="1200" dirty="0"/>
              <a:t>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Description: </a:t>
            </a:r>
            <a:r>
              <a:rPr lang="en-US" sz="1200" dirty="0" err="1"/>
              <a:t>suexec</a:t>
            </a:r>
            <a:r>
              <a:rPr lang="en-US" sz="1200" dirty="0"/>
              <a:t> module for Apache 2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ruid2 is based on </a:t>
            </a:r>
            <a:r>
              <a:rPr lang="en-US" sz="1200" dirty="0" err="1"/>
              <a:t>mod_ruid</a:t>
            </a:r>
            <a:r>
              <a:rPr lang="en-US" sz="1200" dirty="0"/>
              <a:t> and mod_suid2 but it has better performance than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mod_suid2 because it doesn't need to kill </a:t>
            </a:r>
            <a:r>
              <a:rPr lang="en-US" sz="1200" dirty="0" err="1"/>
              <a:t>httpd</a:t>
            </a:r>
            <a:r>
              <a:rPr lang="en-US" sz="1200" dirty="0"/>
              <a:t> children after one request.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It makes use of kernel capabilities and after receiving a new request </a:t>
            </a:r>
            <a:r>
              <a:rPr lang="en-US" sz="1200" dirty="0" err="1"/>
              <a:t>suids</a:t>
            </a:r>
            <a:endParaRPr lang="en-US" sz="12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again. There are some security issues, for instance if attacker successfully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exploits the </a:t>
            </a:r>
            <a:r>
              <a:rPr lang="en-US" sz="1200" dirty="0" err="1"/>
              <a:t>httpd</a:t>
            </a:r>
            <a:r>
              <a:rPr lang="en-US" sz="1200" dirty="0"/>
              <a:t> process, he can set effective capabilities and </a:t>
            </a:r>
            <a:r>
              <a:rPr lang="en-US" sz="1200" dirty="0" err="1"/>
              <a:t>setuid</a:t>
            </a:r>
            <a:r>
              <a:rPr lang="en-US" sz="1200" dirty="0"/>
              <a:t> to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root. For this reason, it is recommended to be used in conjunction with a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 kernel security patch (</a:t>
            </a:r>
            <a:r>
              <a:rPr lang="en-US" sz="1200" dirty="0" err="1"/>
              <a:t>eg</a:t>
            </a:r>
            <a:r>
              <a:rPr lang="en-US" sz="1200" dirty="0"/>
              <a:t>. </a:t>
            </a:r>
            <a:r>
              <a:rPr lang="en-US" sz="1200" dirty="0" err="1"/>
              <a:t>grsec</a:t>
            </a:r>
            <a:r>
              <a:rPr lang="en-US" sz="1200" dirty="0"/>
              <a:t>).</a:t>
            </a:r>
            <a:endParaRPr lang="en-CA" sz="1200" dirty="0"/>
          </a:p>
        </p:txBody>
      </p:sp>
      <p:sp>
        <p:nvSpPr>
          <p:cNvPr id="6" name="Rectangle 5"/>
          <p:cNvSpPr/>
          <p:nvPr/>
        </p:nvSpPr>
        <p:spPr>
          <a:xfrm>
            <a:off x="925975" y="6018915"/>
            <a:ext cx="63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www.debian.org/doc/debian-policy/ch-controlfields.html</a:t>
            </a:r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manpages.debian.org/testing/dpkg-dev/deb-control.5.en.html</a:t>
            </a:r>
            <a:endParaRPr lang="en-CA" sz="1200" dirty="0" smtClean="0"/>
          </a:p>
          <a:p>
            <a:r>
              <a:rPr lang="en-CA" sz="1200" dirty="0" smtClean="0">
                <a:hlinkClick r:id="rId4"/>
              </a:rPr>
              <a:t>https</a:t>
            </a:r>
            <a:r>
              <a:rPr lang="en-CA" sz="1200" dirty="0">
                <a:hlinkClick r:id="rId4"/>
              </a:rPr>
              <a:t>://</a:t>
            </a:r>
            <a:r>
              <a:rPr lang="en-CA" sz="1200" dirty="0" smtClean="0">
                <a:hlinkClick r:id="rId4"/>
              </a:rPr>
              <a:t>serverfault.com/questions/127625/given-a-debian-source-package-how-do-i-install-the-build-deps</a:t>
            </a:r>
            <a:endParaRPr lang="en-CA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13277" y="2570050"/>
            <a:ext cx="2452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Build-time dependencies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can be auto-installed with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err="1" smtClean="0">
                <a:solidFill>
                  <a:srgbClr val="FF0000"/>
                </a:solidFill>
              </a:rPr>
              <a:t>mk</a:t>
            </a:r>
            <a:r>
              <a:rPr lang="en-CA" sz="1400" dirty="0" smtClean="0">
                <a:solidFill>
                  <a:srgbClr val="FF0000"/>
                </a:solidFill>
              </a:rPr>
              <a:t>-build-deps or apt build-dep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986" y="3476655"/>
            <a:ext cx="1925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Runtime dependencies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will be auto-installed by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apt install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51246" y="3681664"/>
            <a:ext cx="2169381" cy="132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522496" y="2286086"/>
            <a:ext cx="1287378" cy="263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6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4213"/>
            <a:ext cx="7326630" cy="487680"/>
          </a:xfrm>
        </p:spPr>
        <p:txBody>
          <a:bodyPr/>
          <a:lstStyle/>
          <a:p>
            <a:r>
              <a:rPr lang="en-CA" dirty="0" smtClean="0"/>
              <a:t>Sample </a:t>
            </a:r>
            <a:r>
              <a:rPr lang="en-CA" i="1" dirty="0" smtClean="0"/>
              <a:t>rules</a:t>
            </a:r>
            <a:r>
              <a:rPr lang="en-CA" dirty="0" smtClean="0"/>
              <a:t>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71229"/>
            <a:ext cx="7326630" cy="4697136"/>
          </a:xfrm>
        </p:spPr>
        <p:txBody>
          <a:bodyPr/>
          <a:lstStyle/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#!/</a:t>
            </a:r>
            <a:r>
              <a:rPr lang="en-US" sz="1200" dirty="0" err="1"/>
              <a:t>usr</a:t>
            </a:r>
            <a:r>
              <a:rPr lang="en-US" sz="1200" dirty="0"/>
              <a:t>/bin/make -f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 -*- </a:t>
            </a:r>
            <a:r>
              <a:rPr lang="en-US" sz="1200" dirty="0" err="1"/>
              <a:t>makefile</a:t>
            </a:r>
            <a:r>
              <a:rPr lang="en-US" sz="1200" dirty="0"/>
              <a:t> -*-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 Sample </a:t>
            </a:r>
            <a:r>
              <a:rPr lang="en-US" sz="1200" dirty="0" err="1"/>
              <a:t>debian</a:t>
            </a:r>
            <a:r>
              <a:rPr lang="en-US" sz="1200" dirty="0"/>
              <a:t>/rules that uses </a:t>
            </a:r>
            <a:r>
              <a:rPr lang="en-US" sz="1200" dirty="0" err="1"/>
              <a:t>debhelper</a:t>
            </a:r>
            <a:r>
              <a:rPr lang="en-US" sz="1200" dirty="0"/>
              <a:t>.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 This file was originally written by Joey Hess and Craig Small.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 As a special exception, when this file is copied by dh-make into a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 dh-make output file, you may use that output file without restriction.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 This special exception was added by Craig Small in version 0.37 of dh-make.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# Uncomment this to turn on verbose mode.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export DH_VERBOSE=1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include /</a:t>
            </a:r>
            <a:r>
              <a:rPr lang="en-US" sz="1200" dirty="0" err="1"/>
              <a:t>usr</a:t>
            </a:r>
            <a:r>
              <a:rPr lang="en-US" sz="1200" dirty="0"/>
              <a:t>/share/quilt/</a:t>
            </a:r>
            <a:r>
              <a:rPr lang="en-US" sz="1200" dirty="0" err="1"/>
              <a:t>quilt.make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package=libapache2-mod-ruid2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DESTDIR=$(CURDIR)/</a:t>
            </a:r>
            <a:r>
              <a:rPr lang="en-US" sz="1200" dirty="0" err="1"/>
              <a:t>debian</a:t>
            </a:r>
            <a:r>
              <a:rPr lang="en-US" sz="1200" dirty="0"/>
              <a:t>/libapache2-mod-ruid2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%: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dh $@ --with apache2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build: $(QUILT_STAMPFN) build-stamp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build-stamp: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dh_testdir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apxs2 -l cap -c mod_ruid2.c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install: build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dh_testdir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25975" y="5972275"/>
            <a:ext cx="63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https://www.debian.org/doc/manuals/maint-guide/dreq.en.html</a:t>
            </a:r>
          </a:p>
          <a:p>
            <a:r>
              <a:rPr lang="en-CA" sz="1200" dirty="0" smtClean="0">
                <a:hlinkClick r:id="rId3"/>
              </a:rPr>
              <a:t>https</a:t>
            </a:r>
            <a:r>
              <a:rPr lang="en-CA" sz="1200" dirty="0">
                <a:hlinkClick r:id="rId3"/>
              </a:rPr>
              <a:t>://</a:t>
            </a:r>
            <a:r>
              <a:rPr lang="en-CA" sz="1200" dirty="0" smtClean="0">
                <a:hlinkClick r:id="rId3"/>
              </a:rPr>
              <a:t>www.debian.org/doc/debian-policy/ch-source.html#main-building-script-debian-rules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https://manpages.debian.org/testing/dpkg-dev/deb-src-rules.5.en.html</a:t>
            </a:r>
            <a:endParaRPr lang="en-CA" sz="1200" dirty="0"/>
          </a:p>
          <a:p>
            <a:r>
              <a:rPr lang="en-CA" sz="1200" dirty="0" smtClean="0">
                <a:hlinkClick r:id="rId5"/>
              </a:rPr>
              <a:t>https</a:t>
            </a:r>
            <a:r>
              <a:rPr lang="en-CA" sz="1200" dirty="0">
                <a:hlinkClick r:id="rId5"/>
              </a:rPr>
              <a:t>://</a:t>
            </a:r>
            <a:r>
              <a:rPr lang="en-CA" sz="1200" dirty="0" smtClean="0">
                <a:hlinkClick r:id="rId5"/>
              </a:rPr>
              <a:t>manpages.debian.org/bookworm/debhelper/debhelper.7.en.html</a:t>
            </a:r>
            <a:endParaRPr lang="en-CA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40986" y="2570050"/>
            <a:ext cx="1471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Might need this if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applying patches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986" y="3557533"/>
            <a:ext cx="174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Modify as needed for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your package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72405" y="3282602"/>
            <a:ext cx="3248223" cy="303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3680750" y="2831660"/>
            <a:ext cx="3060236" cy="189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52035" y="3585971"/>
            <a:ext cx="1868594" cy="189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5084" y="3928353"/>
            <a:ext cx="3385723" cy="222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76577" y="4080753"/>
            <a:ext cx="3144052" cy="1185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4213"/>
            <a:ext cx="7326630" cy="487680"/>
          </a:xfrm>
        </p:spPr>
        <p:txBody>
          <a:bodyPr/>
          <a:lstStyle/>
          <a:p>
            <a:r>
              <a:rPr lang="en-CA" dirty="0" smtClean="0"/>
              <a:t>Sample </a:t>
            </a:r>
            <a:r>
              <a:rPr lang="en-CA" i="1" dirty="0" smtClean="0"/>
              <a:t>rules</a:t>
            </a:r>
            <a:r>
              <a:rPr lang="en-CA" dirty="0" smtClean="0"/>
              <a:t> File (part 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71229"/>
            <a:ext cx="7326630" cy="4697136"/>
          </a:xfrm>
        </p:spPr>
        <p:txBody>
          <a:bodyPr/>
          <a:lstStyle/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clean: </a:t>
            </a:r>
            <a:r>
              <a:rPr lang="en-US" sz="1200" dirty="0" err="1"/>
              <a:t>unpatch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dh_testdir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dh_testroot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rm</a:t>
            </a:r>
            <a:r>
              <a:rPr lang="en-US" sz="1200" dirty="0"/>
              <a:t> -</a:t>
            </a:r>
            <a:r>
              <a:rPr lang="en-US" sz="1200" dirty="0" err="1"/>
              <a:t>rf</a:t>
            </a:r>
            <a:r>
              <a:rPr lang="en-US" sz="1200" dirty="0"/>
              <a:t> .libs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rm</a:t>
            </a:r>
            <a:r>
              <a:rPr lang="en-US" sz="1200" dirty="0"/>
              <a:t> -f mod_ruid2.la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rm</a:t>
            </a:r>
            <a:r>
              <a:rPr lang="en-US" sz="1200" dirty="0"/>
              <a:t> -f mod_ruid2.lo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rm</a:t>
            </a:r>
            <a:r>
              <a:rPr lang="en-US" sz="1200" dirty="0"/>
              <a:t> -f mod_ruid2.slo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rm</a:t>
            </a:r>
            <a:r>
              <a:rPr lang="en-US" sz="1200" dirty="0"/>
              <a:t> -f build-stamp-* configure-stamp-*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rm</a:t>
            </a:r>
            <a:r>
              <a:rPr lang="en-US" sz="1200" dirty="0"/>
              <a:t> -</a:t>
            </a:r>
            <a:r>
              <a:rPr lang="en-US" sz="1200" dirty="0" err="1"/>
              <a:t>rf</a:t>
            </a:r>
            <a:r>
              <a:rPr lang="en-US" sz="1200" dirty="0"/>
              <a:t> build-tree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dh_clean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binary: binary-</a:t>
            </a:r>
            <a:r>
              <a:rPr lang="en-US" sz="1200" dirty="0" err="1"/>
              <a:t>indep</a:t>
            </a:r>
            <a:r>
              <a:rPr lang="en-US" sz="1200" dirty="0"/>
              <a:t> binary-arch</a:t>
            </a:r>
          </a:p>
          <a:p>
            <a:pPr marL="0" indent="0">
              <a:lnSpc>
                <a:spcPct val="20000"/>
              </a:lnSpc>
              <a:buNone/>
            </a:pP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binary-arch: build install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dh_testdir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dh_testroot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dh_installchangelogs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dh_installdocs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dh_installexamples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dh_installman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dh_apache2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dh_link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dh_strip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dh_compress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dh_installdeb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dh_shlibdeps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dh_gencontrol</a:t>
            </a:r>
            <a:endParaRPr lang="en-US" sz="12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dh_md5sums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1200" dirty="0"/>
              <a:t>        </a:t>
            </a:r>
            <a:r>
              <a:rPr lang="en-US" sz="1200" dirty="0" err="1"/>
              <a:t>dh_builddeb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96976" y="1577759"/>
            <a:ext cx="174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Modify as needed for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your package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986268" y="1709243"/>
            <a:ext cx="3190351" cy="86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57600" y="1948579"/>
            <a:ext cx="2529198" cy="516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31175" y="1796179"/>
            <a:ext cx="0" cy="4608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25975" y="5972275"/>
            <a:ext cx="63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https://www.debian.org/doc/manuals/maint-guide/dreq.en.html</a:t>
            </a:r>
          </a:p>
          <a:p>
            <a:r>
              <a:rPr lang="en-CA" sz="1200" dirty="0" smtClean="0">
                <a:hlinkClick r:id="rId3"/>
              </a:rPr>
              <a:t>https</a:t>
            </a:r>
            <a:r>
              <a:rPr lang="en-CA" sz="1200" dirty="0">
                <a:hlinkClick r:id="rId3"/>
              </a:rPr>
              <a:t>://</a:t>
            </a:r>
            <a:r>
              <a:rPr lang="en-CA" sz="1200" dirty="0" smtClean="0">
                <a:hlinkClick r:id="rId3"/>
              </a:rPr>
              <a:t>www.debian.org/doc/debian-policy/ch-source.html#main-building-script-debian-rules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https://manpages.debian.org/testing/dpkg-dev/deb-src-rules.5.en.html</a:t>
            </a:r>
            <a:endParaRPr lang="en-CA" sz="1200" dirty="0"/>
          </a:p>
          <a:p>
            <a:r>
              <a:rPr lang="en-CA" sz="1200" dirty="0" smtClean="0">
                <a:hlinkClick r:id="rId5"/>
              </a:rPr>
              <a:t>https</a:t>
            </a:r>
            <a:r>
              <a:rPr lang="en-CA" sz="1200" dirty="0">
                <a:hlinkClick r:id="rId5"/>
              </a:rPr>
              <a:t>://</a:t>
            </a:r>
            <a:r>
              <a:rPr lang="en-CA" sz="1200" dirty="0" smtClean="0">
                <a:hlinkClick r:id="rId5"/>
              </a:rPr>
              <a:t>manpages.debian.org/bookworm/debhelper/debhelper.7.en.html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312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Building the Package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r>
              <a:rPr lang="en-US" b="1" dirty="0" err="1" smtClean="0"/>
              <a:t>dpkg-buildpackage</a:t>
            </a:r>
            <a:r>
              <a:rPr lang="en-US" dirty="0" smtClean="0"/>
              <a:t> [</a:t>
            </a:r>
            <a:r>
              <a:rPr lang="en-US" b="1" dirty="0" smtClean="0"/>
              <a:t>–b</a:t>
            </a:r>
            <a:r>
              <a:rPr lang="en-US" dirty="0" smtClean="0"/>
              <a:t>]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b="1" dirty="0" smtClean="0"/>
              <a:t>–</a:t>
            </a:r>
            <a:r>
              <a:rPr lang="en-US" b="1" dirty="0" err="1" smtClean="0"/>
              <a:t>rfakeroot</a:t>
            </a:r>
            <a:r>
              <a:rPr lang="en-US" dirty="0" smtClean="0"/>
              <a:t>] </a:t>
            </a:r>
            <a:r>
              <a:rPr lang="en-US" b="1" dirty="0" smtClean="0"/>
              <a:t>–</a:t>
            </a:r>
            <a:r>
              <a:rPr lang="en-US" b="1" dirty="0" err="1" smtClean="0"/>
              <a:t>uc</a:t>
            </a:r>
            <a:r>
              <a:rPr lang="en-US" dirty="0" smtClean="0"/>
              <a:t> </a:t>
            </a:r>
            <a:r>
              <a:rPr lang="en-US" b="1" dirty="0" smtClean="0"/>
              <a:t>–us</a:t>
            </a:r>
          </a:p>
          <a:p>
            <a:pPr lvl="0"/>
            <a:r>
              <a:rPr lang="en-US" dirty="0" smtClean="0"/>
              <a:t>E.g.: </a:t>
            </a:r>
            <a:r>
              <a:rPr lang="en-US" dirty="0" err="1" smtClean="0"/>
              <a:t>dpkg-buildpackage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err="1"/>
              <a:t>rfakeroot</a:t>
            </a:r>
            <a:r>
              <a:rPr lang="en-US" dirty="0"/>
              <a:t> -</a:t>
            </a:r>
            <a:r>
              <a:rPr lang="en-US" dirty="0" err="1"/>
              <a:t>uc</a:t>
            </a:r>
            <a:r>
              <a:rPr lang="en-US" dirty="0"/>
              <a:t> -us </a:t>
            </a:r>
            <a:r>
              <a:rPr lang="en-US" dirty="0" smtClean="0"/>
              <a:t>2&gt;&amp;1 |</a:t>
            </a:r>
            <a:br>
              <a:rPr lang="en-US" dirty="0" smtClean="0"/>
            </a:br>
            <a:r>
              <a:rPr lang="en-US" dirty="0" smtClean="0"/>
              <a:t>tee </a:t>
            </a:r>
            <a:r>
              <a:rPr lang="en-US" dirty="0"/>
              <a:t>../</a:t>
            </a:r>
            <a:r>
              <a:rPr lang="en-US" dirty="0" smtClean="0"/>
              <a:t>libapache2-mod-ruid2_0.9.8-3+nmu.log</a:t>
            </a:r>
          </a:p>
          <a:p>
            <a:pPr lvl="0"/>
            <a:r>
              <a:rPr lang="en-US" b="1" dirty="0" smtClean="0"/>
              <a:t>–b</a:t>
            </a:r>
            <a:r>
              <a:rPr lang="en-US" dirty="0" smtClean="0"/>
              <a:t> to build binary package(s) only</a:t>
            </a:r>
          </a:p>
          <a:p>
            <a:r>
              <a:rPr lang="en-US" b="1" dirty="0" smtClean="0"/>
              <a:t>–</a:t>
            </a:r>
            <a:r>
              <a:rPr lang="en-US" b="1" dirty="0" err="1" smtClean="0"/>
              <a:t>rfakeroot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get correct file </a:t>
            </a:r>
            <a:r>
              <a:rPr lang="en-US" dirty="0" err="1" smtClean="0"/>
              <a:t>uid</a:t>
            </a:r>
            <a:r>
              <a:rPr lang="en-US" dirty="0" smtClean="0"/>
              <a:t>/</a:t>
            </a:r>
            <a:r>
              <a:rPr lang="en-US" dirty="0" err="1" smtClean="0"/>
              <a:t>gid</a:t>
            </a:r>
            <a:r>
              <a:rPr lang="en-US" dirty="0" smtClean="0"/>
              <a:t> as non-root</a:t>
            </a:r>
            <a:br>
              <a:rPr lang="en-US" dirty="0" smtClean="0"/>
            </a:br>
            <a:r>
              <a:rPr lang="en-US" dirty="0" smtClean="0"/>
              <a:t>(apparently now the default?)</a:t>
            </a:r>
            <a:endParaRPr lang="en-US" dirty="0"/>
          </a:p>
          <a:p>
            <a:r>
              <a:rPr lang="en-US" b="1" dirty="0" smtClean="0"/>
              <a:t>–</a:t>
            </a:r>
            <a:r>
              <a:rPr lang="en-US" b="1" dirty="0" err="1" smtClean="0"/>
              <a:t>uc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not </a:t>
            </a:r>
            <a:r>
              <a:rPr lang="en-US" dirty="0"/>
              <a:t>sign the </a:t>
            </a:r>
            <a:r>
              <a:rPr lang="en-US" b="1" dirty="0"/>
              <a:t>.</a:t>
            </a:r>
            <a:r>
              <a:rPr lang="en-US" b="1" dirty="0" err="1"/>
              <a:t>buildinfo</a:t>
            </a:r>
            <a:r>
              <a:rPr lang="en-US" dirty="0"/>
              <a:t> and </a:t>
            </a:r>
            <a:r>
              <a:rPr lang="en-US" b="1" dirty="0"/>
              <a:t>.changes</a:t>
            </a:r>
            <a:r>
              <a:rPr lang="en-US" dirty="0"/>
              <a:t> files</a:t>
            </a:r>
          </a:p>
          <a:p>
            <a:r>
              <a:rPr lang="en-US" b="1" dirty="0" smtClean="0"/>
              <a:t>–us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not sign the source package</a:t>
            </a:r>
          </a:p>
          <a:p>
            <a:r>
              <a:rPr lang="en-US" dirty="0" smtClean="0"/>
              <a:t>Run it from inside the package source tree</a:t>
            </a:r>
            <a:br>
              <a:rPr lang="en-US" dirty="0" smtClean="0"/>
            </a:br>
            <a:r>
              <a:rPr lang="en-US" dirty="0" smtClean="0"/>
              <a:t>(top level)</a:t>
            </a:r>
          </a:p>
        </p:txBody>
      </p:sp>
      <p:sp>
        <p:nvSpPr>
          <p:cNvPr id="4" name="Rectangle 3"/>
          <p:cNvSpPr/>
          <p:nvPr/>
        </p:nvSpPr>
        <p:spPr>
          <a:xfrm>
            <a:off x="925975" y="6027003"/>
            <a:ext cx="6354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manpages.debian.org/testing/dpkg-dev/dpkg-buildpackage.1.en.html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www.debian.org/doc/manuals/maint-guide/build.en.html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3913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Dealing with Patches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b="1" dirty="0" err="1" smtClean="0"/>
              <a:t>dpkg-buildpackage</a:t>
            </a:r>
            <a:r>
              <a:rPr lang="en-US" dirty="0" smtClean="0"/>
              <a:t> relies on </a:t>
            </a:r>
            <a:r>
              <a:rPr lang="en-US" b="1" dirty="0" smtClean="0"/>
              <a:t>quilt</a:t>
            </a:r>
            <a:r>
              <a:rPr lang="en-US" dirty="0" smtClean="0"/>
              <a:t> to apply series of patches</a:t>
            </a:r>
          </a:p>
          <a:p>
            <a:pPr lvl="0"/>
            <a:r>
              <a:rPr lang="en-US" dirty="0" smtClean="0"/>
              <a:t>The </a:t>
            </a:r>
            <a:r>
              <a:rPr lang="en-US" b="1" dirty="0" smtClean="0"/>
              <a:t>series</a:t>
            </a:r>
            <a:r>
              <a:rPr lang="en-US" dirty="0" smtClean="0"/>
              <a:t> files lists patches in order to apply</a:t>
            </a:r>
          </a:p>
          <a:p>
            <a:pPr lvl="0"/>
            <a:r>
              <a:rPr lang="en-US" dirty="0" smtClean="0"/>
              <a:t>Unfortunately, …</a:t>
            </a:r>
          </a:p>
          <a:p>
            <a:pPr lvl="1"/>
            <a:r>
              <a:rPr lang="en-US" dirty="0" smtClean="0"/>
              <a:t>Each patch must exactly match the source at that stage.</a:t>
            </a:r>
          </a:p>
          <a:p>
            <a:pPr lvl="1"/>
            <a:r>
              <a:rPr lang="en-US" dirty="0" smtClean="0"/>
              <a:t>No fuzz or even offsets allowed!</a:t>
            </a:r>
            <a:endParaRPr lang="en-US" b="1" dirty="0" smtClean="0"/>
          </a:p>
          <a:p>
            <a:pPr lvl="1"/>
            <a:r>
              <a:rPr lang="en-US" dirty="0" smtClean="0"/>
              <a:t>Makes applying patches to any newer version tricky.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5975" y="6027003"/>
            <a:ext cx="63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https://raphaelhertzog.com/2011/07/04/how-to-prepare-patches-for-debian-packages</a:t>
            </a:r>
            <a:r>
              <a:rPr lang="en-CA" sz="1200" dirty="0" smtClean="0">
                <a:hlinkClick r:id="rId2"/>
              </a:rPr>
              <a:t>/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wiki.debian.org/UsingQuilt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www.debian.org/doc/manuals/maint-guide/modify.en.html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2691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4213"/>
            <a:ext cx="7326630" cy="487680"/>
          </a:xfrm>
        </p:spPr>
        <p:txBody>
          <a:bodyPr/>
          <a:lstStyle/>
          <a:p>
            <a:r>
              <a:rPr lang="en-CA" dirty="0" smtClean="0"/>
              <a:t>Sample </a:t>
            </a:r>
            <a:r>
              <a:rPr lang="en-CA" i="1" dirty="0" smtClean="0"/>
              <a:t>patches/series</a:t>
            </a:r>
            <a:r>
              <a:rPr lang="en-CA" dirty="0" smtClean="0"/>
              <a:t>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71229"/>
            <a:ext cx="7326630" cy="469713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mod_ruid2.c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mod_ruid2-none.patch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mod_ruid2-readme.patch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mod_ruid2-license.patch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mod_ruid2-userdir.patch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mod_ruid2-readme-userdir.patch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mod_ruid2-nohtaccess.patch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mod_ruid2-nogroups.patch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mod_ruid2-statlog.patch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925975" y="6018915"/>
            <a:ext cx="63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packaging.ubuntu.com/html/patches-to-packages.html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www.debian.org/doc/manuals/maint-guide/dother.en.html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unix.stackexchange.com/questions/344071/applying-patches-in-debian-packages-part-2</a:t>
            </a:r>
            <a:endParaRPr lang="en-CA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08122" y="3626478"/>
            <a:ext cx="1457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Add your patches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at the end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4340507" y="3713414"/>
            <a:ext cx="2067615" cy="174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03225" y="4007095"/>
            <a:ext cx="2304897" cy="516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2035" y="3888088"/>
            <a:ext cx="0" cy="37742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4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4213"/>
            <a:ext cx="7326630" cy="487680"/>
          </a:xfrm>
        </p:spPr>
        <p:txBody>
          <a:bodyPr/>
          <a:lstStyle/>
          <a:p>
            <a:r>
              <a:rPr lang="en-CA" dirty="0" smtClean="0"/>
              <a:t>Sample .</a:t>
            </a:r>
            <a:r>
              <a:rPr lang="en-CA" i="1" dirty="0" smtClean="0"/>
              <a:t>patch</a:t>
            </a:r>
            <a:r>
              <a:rPr lang="en-CA" dirty="0" smtClean="0"/>
              <a:t>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71229"/>
            <a:ext cx="7326630" cy="46971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Index: libapache2-mod-ruid2-0.9.8/mod_ruid2.c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===================================================================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--- libapache2-mod-ruid2-0.9.8.orig/mod_ruid2.c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+++ libapache2-mod-ruid2-0.9.8/mod_ruid2.c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@@ -584,6 +584,9 @@ static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ruid_set_perm</a:t>
            </a:r>
            <a:r>
              <a:rPr lang="en-US" sz="1400" dirty="0"/>
              <a:t> (</a:t>
            </a:r>
            <a:r>
              <a:rPr lang="en-US" sz="1400" dirty="0" err="1"/>
              <a:t>request_rec</a:t>
            </a:r>
            <a:r>
              <a:rPr lang="en-US" sz="1400" dirty="0"/>
              <a:t> *r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              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      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+       if (</a:t>
            </a:r>
            <a:r>
              <a:rPr lang="en-US" sz="1400" dirty="0" err="1"/>
              <a:t>dconf</a:t>
            </a:r>
            <a:r>
              <a:rPr lang="en-US" sz="1400" dirty="0"/>
              <a:t>-&gt;</a:t>
            </a:r>
            <a:r>
              <a:rPr lang="en-US" sz="1400" dirty="0" err="1"/>
              <a:t>ruid_mode</a:t>
            </a:r>
            <a:r>
              <a:rPr lang="en-US" sz="1400" dirty="0"/>
              <a:t> &gt;= RUID_MODE_STAT)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+               </a:t>
            </a:r>
            <a:r>
              <a:rPr lang="en-US" sz="1400" dirty="0" err="1"/>
              <a:t>ap_log_error</a:t>
            </a:r>
            <a:r>
              <a:rPr lang="en-US" sz="1400" dirty="0"/>
              <a:t>(APLOG_MARK, APLOG_NOTICE, 0, NULL, "%s %s %s %s&gt;%</a:t>
            </a:r>
            <a:r>
              <a:rPr lang="en-US" sz="1400" dirty="0" err="1"/>
              <a:t>s:setuid</a:t>
            </a:r>
            <a:r>
              <a:rPr lang="en-US" sz="1400" dirty="0"/>
              <a:t>(%d), </a:t>
            </a:r>
            <a:r>
              <a:rPr lang="en-US" sz="1400" dirty="0" err="1"/>
              <a:t>setgid</a:t>
            </a:r>
            <a:r>
              <a:rPr lang="en-US" sz="1400" dirty="0"/>
              <a:t>(%d), </a:t>
            </a:r>
            <a:r>
              <a:rPr lang="en-US" sz="1400" dirty="0" err="1"/>
              <a:t>setgroups</a:t>
            </a:r>
            <a:r>
              <a:rPr lang="en-US" sz="1400" dirty="0"/>
              <a:t>(%d,...)", MODULE_NAME, </a:t>
            </a:r>
            <a:r>
              <a:rPr lang="en-US" sz="1400" dirty="0" err="1"/>
              <a:t>ap_get_server_name</a:t>
            </a:r>
            <a:r>
              <a:rPr lang="en-US" sz="1400" dirty="0"/>
              <a:t>(r), r-&gt;</a:t>
            </a:r>
            <a:r>
              <a:rPr lang="en-US" sz="1400" dirty="0" err="1"/>
              <a:t>the_request</a:t>
            </a:r>
            <a:r>
              <a:rPr lang="en-US" sz="1400" dirty="0"/>
              <a:t>, </a:t>
            </a:r>
            <a:r>
              <a:rPr lang="en-US" sz="1400" dirty="0" err="1"/>
              <a:t>from_func</a:t>
            </a:r>
            <a:r>
              <a:rPr lang="en-US" sz="1400" dirty="0"/>
              <a:t>, __</a:t>
            </a:r>
            <a:r>
              <a:rPr lang="en-US" sz="1400" dirty="0" err="1"/>
              <a:t>func</a:t>
            </a:r>
            <a:r>
              <a:rPr lang="en-US" sz="1400" dirty="0"/>
              <a:t>__, </a:t>
            </a:r>
            <a:r>
              <a:rPr lang="en-US" sz="1400" dirty="0" err="1"/>
              <a:t>uid</a:t>
            </a:r>
            <a:r>
              <a:rPr lang="en-US" sz="1400" dirty="0"/>
              <a:t>, </a:t>
            </a:r>
            <a:r>
              <a:rPr lang="en-US" sz="1400" dirty="0" err="1"/>
              <a:t>gid</a:t>
            </a:r>
            <a:r>
              <a:rPr lang="en-US" sz="1400" dirty="0"/>
              <a:t>, </a:t>
            </a:r>
            <a:r>
              <a:rPr lang="en-US" sz="1400" dirty="0" err="1"/>
              <a:t>groupsnr</a:t>
            </a:r>
            <a:r>
              <a:rPr lang="en-US" sz="1400" dirty="0"/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+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        /* set </a:t>
            </a:r>
            <a:r>
              <a:rPr lang="en-US" sz="1400" dirty="0" err="1"/>
              <a:t>httpd</a:t>
            </a:r>
            <a:r>
              <a:rPr lang="en-US" sz="1400" dirty="0"/>
              <a:t> process </a:t>
            </a:r>
            <a:r>
              <a:rPr lang="en-US" sz="1400" dirty="0" err="1"/>
              <a:t>dumpable</a:t>
            </a:r>
            <a:r>
              <a:rPr lang="en-US" sz="1400" dirty="0"/>
              <a:t> after </a:t>
            </a:r>
            <a:r>
              <a:rPr lang="en-US" sz="1400" dirty="0" err="1"/>
              <a:t>setuid</a:t>
            </a:r>
            <a:r>
              <a:rPr lang="en-US" sz="1400" dirty="0"/>
              <a:t> */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coredump</a:t>
            </a:r>
            <a:r>
              <a:rPr lang="en-US" sz="1400" dirty="0"/>
              <a:t>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                </a:t>
            </a:r>
            <a:r>
              <a:rPr lang="en-US" sz="1400" dirty="0" err="1"/>
              <a:t>prctl</a:t>
            </a:r>
            <a:r>
              <a:rPr lang="en-US" sz="1400" dirty="0"/>
              <a:t>(PR_SET_DUMPABLE,1);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0087" y="1751380"/>
            <a:ext cx="151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Pathname doesn’t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seem to matter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50733" y="1920466"/>
            <a:ext cx="16393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52035" y="2067175"/>
            <a:ext cx="1938054" cy="126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25975" y="6018915"/>
            <a:ext cx="63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packaging.ubuntu.com/html/patches-to-packages.html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www.debian.org/doc/manuals/maint-guide/dother.en.html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unix.stackexchange.com/questions/344071/applying-patches-in-debian-packages-part-2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310452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381883"/>
            <a:ext cx="7326630" cy="487680"/>
          </a:xfrm>
        </p:spPr>
        <p:txBody>
          <a:bodyPr/>
          <a:lstStyle/>
          <a:p>
            <a:r>
              <a:rPr lang="en-CA" dirty="0" smtClean="0"/>
              <a:t>Adding a New Patch to Quilt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976203"/>
            <a:ext cx="7326630" cy="4903735"/>
          </a:xfrm>
        </p:spPr>
        <p:txBody>
          <a:bodyPr/>
          <a:lstStyle/>
          <a:p>
            <a:pPr lvl="0"/>
            <a:r>
              <a:rPr lang="en-US" dirty="0" smtClean="0"/>
              <a:t>The “right” way…</a:t>
            </a:r>
          </a:p>
          <a:p>
            <a:pPr lvl="1"/>
            <a:r>
              <a:rPr lang="en-US" dirty="0" smtClean="0"/>
              <a:t>quilt </a:t>
            </a:r>
            <a:r>
              <a:rPr lang="en-US" dirty="0"/>
              <a:t>push -a</a:t>
            </a:r>
          </a:p>
          <a:p>
            <a:pPr lvl="1"/>
            <a:r>
              <a:rPr lang="en-US" dirty="0" smtClean="0"/>
              <a:t>quilt </a:t>
            </a:r>
            <a:r>
              <a:rPr lang="en-US" dirty="0"/>
              <a:t>new </a:t>
            </a:r>
            <a:r>
              <a:rPr lang="en-US" dirty="0" smtClean="0"/>
              <a:t>mod_ruid2-statlog.patch</a:t>
            </a:r>
            <a:endParaRPr lang="en-US" dirty="0"/>
          </a:p>
          <a:p>
            <a:pPr lvl="1"/>
            <a:r>
              <a:rPr lang="en-US" dirty="0" smtClean="0"/>
              <a:t>quilt </a:t>
            </a:r>
            <a:r>
              <a:rPr lang="en-US" dirty="0"/>
              <a:t>add </a:t>
            </a:r>
            <a:r>
              <a:rPr lang="en-US" dirty="0" smtClean="0"/>
              <a:t>mod_ruid2.c</a:t>
            </a:r>
            <a:endParaRPr lang="en-US" dirty="0"/>
          </a:p>
          <a:p>
            <a:pPr lvl="1"/>
            <a:r>
              <a:rPr lang="en-US" dirty="0" smtClean="0"/>
              <a:t>vi mod_ruid2.c</a:t>
            </a:r>
            <a:endParaRPr lang="en-US" dirty="0"/>
          </a:p>
          <a:p>
            <a:pPr lvl="1"/>
            <a:r>
              <a:rPr lang="en-US" dirty="0" smtClean="0"/>
              <a:t>quilt refresh</a:t>
            </a:r>
          </a:p>
          <a:p>
            <a:r>
              <a:rPr lang="en-US" dirty="0" smtClean="0"/>
              <a:t>An easier “hack” for existing, but old patches…</a:t>
            </a:r>
          </a:p>
          <a:p>
            <a:pPr lvl="1"/>
            <a:r>
              <a:rPr lang="en-US" dirty="0" smtClean="0"/>
              <a:t>patch –p1 –b &lt; …/mod_ruid2-statlog.patch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 –u mod_ruid2.c.orig mod_ruid2.c &gt;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debian</a:t>
            </a:r>
            <a:r>
              <a:rPr lang="en-US" dirty="0" smtClean="0"/>
              <a:t>/patches/mod_ruid2-statlog.patch</a:t>
            </a:r>
          </a:p>
          <a:p>
            <a:pPr lvl="1"/>
            <a:r>
              <a:rPr lang="en-US" dirty="0" smtClean="0"/>
              <a:t>mv mod_ruid2.c.orig mod_ruid2.c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cho mod_ruid2-readme-userdir.patch &gt;&gt; 	</a:t>
            </a:r>
            <a:r>
              <a:rPr lang="en-US" dirty="0" err="1" smtClean="0"/>
              <a:t>debian</a:t>
            </a:r>
            <a:r>
              <a:rPr lang="en-US" dirty="0" smtClean="0"/>
              <a:t>/patches/series</a:t>
            </a:r>
          </a:p>
          <a:p>
            <a:r>
              <a:rPr lang="en-US" dirty="0" smtClean="0"/>
              <a:t>See also </a:t>
            </a:r>
            <a:r>
              <a:rPr lang="en-US" b="1" dirty="0" smtClean="0"/>
              <a:t>quilt push --fuzz</a:t>
            </a:r>
            <a:r>
              <a:rPr lang="en-US" dirty="0" smtClean="0"/>
              <a:t> and </a:t>
            </a:r>
            <a:r>
              <a:rPr lang="en-US" b="1" dirty="0" smtClean="0"/>
              <a:t>--force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5975" y="6027003"/>
            <a:ext cx="63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https://raphaelhertzog.com/2011/07/04/how-to-prepare-patches-for-debian-packages</a:t>
            </a:r>
            <a:r>
              <a:rPr lang="en-CA" sz="1200" dirty="0" smtClean="0">
                <a:hlinkClick r:id="rId2"/>
              </a:rPr>
              <a:t>/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wiki.debian.org/UsingQuilt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www.debian.org/doc/manuals/maint-guide/modify.en.html</a:t>
            </a:r>
            <a:endParaRPr lang="en-CA" sz="1200" dirty="0" smtClean="0"/>
          </a:p>
          <a:p>
            <a:r>
              <a:rPr lang="en-CA" sz="1200" dirty="0">
                <a:hlinkClick r:id="rId5"/>
              </a:rPr>
              <a:t>https://anarc.at/software/debian-development/#</a:t>
            </a:r>
            <a:r>
              <a:rPr lang="en-CA" sz="1200" dirty="0" smtClean="0">
                <a:hlinkClick r:id="rId5"/>
              </a:rPr>
              <a:t>applying-patches</a:t>
            </a:r>
            <a:endParaRPr lang="en-CA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10993" y="2287673"/>
            <a:ext cx="184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Repeat for each patch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725020" y="2080063"/>
            <a:ext cx="185974" cy="270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470861" y="2441562"/>
            <a:ext cx="3440132" cy="706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0492" y="2281530"/>
            <a:ext cx="184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Repeat for each file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373816" y="2281530"/>
            <a:ext cx="478219" cy="138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05681" y="2511028"/>
            <a:ext cx="1110584" cy="234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28320" y="1544427"/>
            <a:ext cx="2113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Push all existing patches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65" y="5479610"/>
            <a:ext cx="58308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Except where otherwise noted, all content in this </a:t>
            </a:r>
            <a:r>
              <a:rPr lang="en-CA" sz="1400" dirty="0" smtClean="0"/>
              <a:t>presentation </a:t>
            </a:r>
            <a:r>
              <a:rPr lang="en-CA" sz="1400" dirty="0"/>
              <a:t>is licensed under a Creative Commons “Attribution-</a:t>
            </a:r>
            <a:r>
              <a:rPr lang="en-CA" sz="1400" dirty="0" err="1"/>
              <a:t>ShareAlike</a:t>
            </a:r>
            <a:r>
              <a:rPr lang="en-CA" sz="1400" dirty="0"/>
              <a:t> 2.5 Canada” License</a:t>
            </a:r>
            <a:r>
              <a:rPr lang="en-CA" sz="1400" dirty="0" smtClean="0"/>
              <a:t>.</a:t>
            </a:r>
          </a:p>
          <a:p>
            <a:pPr algn="ctr"/>
            <a:r>
              <a:rPr lang="en-CA" sz="1400" dirty="0">
                <a:hlinkClick r:id="rId2"/>
              </a:rPr>
              <a:t>http://</a:t>
            </a:r>
            <a:r>
              <a:rPr lang="en-CA" sz="1400" dirty="0" smtClean="0">
                <a:hlinkClick r:id="rId2"/>
              </a:rPr>
              <a:t>creativecommons.org/licenses/by-sa/2.5/ca/deed.en_CA</a:t>
            </a:r>
            <a:endParaRPr lang="en-CA" sz="1400" dirty="0" smtClean="0"/>
          </a:p>
          <a:p>
            <a:pPr algn="ctr"/>
            <a:endParaRPr lang="en-CA" sz="1400" dirty="0"/>
          </a:p>
          <a:p>
            <a:pPr algn="ctr"/>
            <a:r>
              <a:rPr lang="en-US" sz="1400" b="1" dirty="0" smtClean="0"/>
              <a:t>UNIX</a:t>
            </a:r>
            <a:r>
              <a:rPr lang="en-US" sz="1400" dirty="0" smtClean="0"/>
              <a:t> </a:t>
            </a:r>
            <a:r>
              <a:rPr lang="en-US" sz="1400" dirty="0"/>
              <a:t>is a registered trademark of The Open Group</a:t>
            </a:r>
            <a:endParaRPr lang="en-CA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5" y="4593008"/>
            <a:ext cx="2143125" cy="75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4896" y="914400"/>
            <a:ext cx="43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/>
              <a:t>Questions?</a:t>
            </a:r>
            <a:endParaRPr lang="en-CA" sz="6000" b="1" dirty="0"/>
          </a:p>
        </p:txBody>
      </p:sp>
    </p:spTree>
    <p:extLst>
      <p:ext uri="{BB962C8B-B14F-4D97-AF65-F5344CB8AC3E}">
        <p14:creationId xmlns:p14="http://schemas.microsoft.com/office/powerpoint/2010/main" val="1185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About me…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First exposed to UNIX at U of M in 1979,</a:t>
            </a:r>
            <a:br>
              <a:rPr lang="en-US" dirty="0" smtClean="0"/>
            </a:br>
            <a:r>
              <a:rPr lang="en-US" dirty="0" smtClean="0"/>
              <a:t>worked on it starting in 1980</a:t>
            </a:r>
            <a:endParaRPr lang="en-US" dirty="0"/>
          </a:p>
          <a:p>
            <a:pPr lvl="0"/>
            <a:r>
              <a:rPr lang="en-US" dirty="0" smtClean="0"/>
              <a:t>Began current job as a </a:t>
            </a:r>
            <a:r>
              <a:rPr lang="en-US" dirty="0" err="1" smtClean="0"/>
              <a:t>SysAdmin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October 1989 (32+ years ago)</a:t>
            </a:r>
          </a:p>
          <a:p>
            <a:pPr lvl="0"/>
            <a:r>
              <a:rPr lang="en-US" dirty="0" smtClean="0"/>
              <a:t>Introduced to Linux around 1992 (Slackware, Red Hat, and later </a:t>
            </a:r>
            <a:r>
              <a:rPr lang="en-US" dirty="0" err="1" smtClean="0"/>
              <a:t>Debian</a:t>
            </a:r>
            <a:r>
              <a:rPr lang="en-US" dirty="0" smtClean="0"/>
              <a:t>/Ubuntu &amp; Raspberry Pi OS)</a:t>
            </a:r>
          </a:p>
          <a:p>
            <a:pPr lvl="0"/>
            <a:r>
              <a:rPr lang="en-US" dirty="0" smtClean="0"/>
              <a:t>Familiar with </a:t>
            </a:r>
            <a:r>
              <a:rPr lang="en-US" b="1" i="1" dirty="0" err="1" smtClean="0"/>
              <a:t>rpmbuild</a:t>
            </a:r>
            <a:r>
              <a:rPr lang="en-US" dirty="0" smtClean="0"/>
              <a:t> processes, but new to </a:t>
            </a:r>
            <a:r>
              <a:rPr lang="en-US" dirty="0" err="1" smtClean="0"/>
              <a:t>Debian</a:t>
            </a:r>
            <a:r>
              <a:rPr lang="en-US" dirty="0" smtClean="0"/>
              <a:t> build processes</a:t>
            </a:r>
          </a:p>
          <a:p>
            <a:pPr lvl="0"/>
            <a:r>
              <a:rPr lang="en-US" dirty="0" smtClean="0"/>
              <a:t>Need to find </a:t>
            </a:r>
            <a:r>
              <a:rPr lang="en-US" dirty="0" err="1" smtClean="0"/>
              <a:t>Debian</a:t>
            </a:r>
            <a:r>
              <a:rPr lang="en-US" dirty="0" smtClean="0"/>
              <a:t> equivalent to </a:t>
            </a:r>
            <a:r>
              <a:rPr lang="en-US" i="1" dirty="0" smtClean="0"/>
              <a:t>Maximum RPM</a:t>
            </a:r>
            <a:endParaRPr lang="en-US" i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sz="3200" dirty="0" smtClean="0"/>
              <a:t>Why Build Packages from Source?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No existing binary packages found</a:t>
            </a:r>
          </a:p>
          <a:p>
            <a:pPr lvl="0"/>
            <a:r>
              <a:rPr lang="en-US" dirty="0" smtClean="0"/>
              <a:t>Existing packages are out of date</a:t>
            </a:r>
          </a:p>
          <a:p>
            <a:pPr lvl="0"/>
            <a:r>
              <a:rPr lang="en-US" dirty="0" smtClean="0"/>
              <a:t>Existing packages not configured/made with necessary features enabled (or deps installed)</a:t>
            </a:r>
          </a:p>
          <a:p>
            <a:pPr lvl="0"/>
            <a:r>
              <a:rPr lang="en-US" dirty="0" smtClean="0"/>
              <a:t>Bugs need fixing, or security patches</a:t>
            </a:r>
          </a:p>
          <a:p>
            <a:pPr lvl="0"/>
            <a:r>
              <a:rPr lang="en-US" dirty="0" smtClean="0"/>
              <a:t>Want benefits of package management (easy install/upgrade/removal, in standard system directories)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1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Case in Point</a:t>
            </a:r>
            <a:r>
              <a:rPr lang="en-CA" dirty="0"/>
              <a:t>: </a:t>
            </a:r>
            <a:r>
              <a:rPr lang="en-CA" sz="2800" i="1" dirty="0"/>
              <a:t>libapache2-mod-ruid2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Needed alternative to (obsolete) </a:t>
            </a:r>
            <a:r>
              <a:rPr lang="en-US" b="1" i="1" dirty="0" err="1" smtClean="0"/>
              <a:t>mod_suphp</a:t>
            </a:r>
            <a:endParaRPr lang="en-US" b="1" i="1" dirty="0" smtClean="0"/>
          </a:p>
          <a:p>
            <a:pPr lvl="0"/>
            <a:r>
              <a:rPr lang="en-US" dirty="0" smtClean="0"/>
              <a:t>A suggested alternative is mod_ruid2, but…</a:t>
            </a:r>
          </a:p>
          <a:p>
            <a:pPr lvl="1"/>
            <a:r>
              <a:rPr lang="en-US" dirty="0" smtClean="0"/>
              <a:t>Dropped from </a:t>
            </a:r>
            <a:r>
              <a:rPr lang="en-US" dirty="0" err="1" smtClean="0"/>
              <a:t>Debian</a:t>
            </a:r>
            <a:r>
              <a:rPr lang="en-US" dirty="0" smtClean="0"/>
              <a:t>; Ubuntu package is stale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source (</a:t>
            </a:r>
            <a:r>
              <a:rPr lang="en-US" b="1" i="1" dirty="0" smtClean="0"/>
              <a:t>mind04/mod-ruid2</a:t>
            </a:r>
            <a:r>
              <a:rPr lang="en-US" dirty="0" smtClean="0"/>
              <a:t>) </a:t>
            </a:r>
            <a:r>
              <a:rPr lang="en-US" b="1" i="1" dirty="0" smtClean="0"/>
              <a:t>master</a:t>
            </a:r>
            <a:r>
              <a:rPr lang="en-US" dirty="0" smtClean="0"/>
              <a:t> has since been updated (though version number unchanged?)</a:t>
            </a:r>
          </a:p>
          <a:p>
            <a:pPr lvl="1"/>
            <a:r>
              <a:rPr lang="en-US" dirty="0" smtClean="0"/>
              <a:t>Fork “</a:t>
            </a:r>
            <a:r>
              <a:rPr lang="en-US" b="1" i="1" dirty="0" err="1" smtClean="0"/>
              <a:t>userdir</a:t>
            </a:r>
            <a:r>
              <a:rPr lang="en-US" dirty="0" smtClean="0"/>
              <a:t>” has a useful addition</a:t>
            </a:r>
          </a:p>
          <a:p>
            <a:pPr lvl="1"/>
            <a:r>
              <a:rPr lang="en-US" dirty="0" smtClean="0"/>
              <a:t>I wanted my own “tweak” to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0"/>
            <a:r>
              <a:rPr lang="en-US" dirty="0" smtClean="0"/>
              <a:t>Want plug-in replacement binary package</a:t>
            </a:r>
          </a:p>
          <a:p>
            <a:pPr lvl="0"/>
            <a:r>
              <a:rPr lang="en-US" dirty="0" smtClean="0"/>
              <a:t>Demo at end (if time permits)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88720" y="6057379"/>
            <a:ext cx="572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https://scoutapm.com/blog/php-handlers</a:t>
            </a:r>
          </a:p>
          <a:p>
            <a:r>
              <a:rPr lang="en-CA" sz="1200" dirty="0" smtClean="0">
                <a:hlinkClick r:id="rId2"/>
              </a:rPr>
              <a:t>https</a:t>
            </a:r>
            <a:r>
              <a:rPr lang="en-CA" sz="1200" dirty="0">
                <a:hlinkClick r:id="rId2"/>
              </a:rPr>
              <a:t>://</a:t>
            </a:r>
            <a:r>
              <a:rPr lang="en-CA" sz="1200" dirty="0" smtClean="0">
                <a:hlinkClick r:id="rId2"/>
              </a:rPr>
              <a:t>tracker.debian.org/pkg/libapache2-mod-ruid2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github.com/mind04/mod-ruid2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3053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Assumptions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b="1" dirty="0" err="1" smtClean="0"/>
              <a:t>dpkg-buildpackage</a:t>
            </a:r>
            <a:r>
              <a:rPr lang="en-US" dirty="0" smtClean="0"/>
              <a:t> is the right tool if…</a:t>
            </a:r>
          </a:p>
          <a:p>
            <a:pPr lvl="1"/>
            <a:r>
              <a:rPr lang="en-US" sz="1600" dirty="0" smtClean="0"/>
              <a:t>you’re starting with installed package source</a:t>
            </a:r>
            <a:endParaRPr lang="en-US" sz="1600" dirty="0"/>
          </a:p>
          <a:p>
            <a:pPr lvl="1"/>
            <a:r>
              <a:rPr lang="en-US" sz="1600" dirty="0" smtClean="0"/>
              <a:t>you have the correct source directory hierarchy set up</a:t>
            </a:r>
            <a:endParaRPr lang="en-US" sz="1600" dirty="0"/>
          </a:p>
          <a:p>
            <a:pPr lvl="1"/>
            <a:r>
              <a:rPr lang="en-US" sz="1600" dirty="0" smtClean="0"/>
              <a:t>you have the </a:t>
            </a:r>
            <a:r>
              <a:rPr lang="en-US" sz="1600" b="1" dirty="0" err="1" smtClean="0"/>
              <a:t>debian</a:t>
            </a:r>
            <a:r>
              <a:rPr lang="en-US" sz="1600" b="1" dirty="0" smtClean="0"/>
              <a:t>/</a:t>
            </a:r>
            <a:r>
              <a:rPr lang="en-US" sz="1600" dirty="0" smtClean="0"/>
              <a:t> subdirectory with prototype files</a:t>
            </a:r>
          </a:p>
          <a:p>
            <a:pPr lvl="0"/>
            <a:r>
              <a:rPr lang="en-US" dirty="0" smtClean="0"/>
              <a:t>Other tools may be better if…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ou’re starting with just a </a:t>
            </a:r>
            <a:r>
              <a:rPr lang="en-US" dirty="0" err="1" smtClean="0"/>
              <a:t>tarball</a:t>
            </a:r>
            <a:r>
              <a:rPr lang="en-US" dirty="0" smtClean="0"/>
              <a:t> as source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ou’re getting your source via </a:t>
            </a:r>
            <a:r>
              <a:rPr lang="en-US" b="1" dirty="0" err="1" smtClean="0"/>
              <a:t>git</a:t>
            </a:r>
            <a:endParaRPr lang="en-US" b="1" dirty="0" smtClean="0"/>
          </a:p>
          <a:p>
            <a:pPr lvl="1"/>
            <a:r>
              <a:rPr lang="en-US" dirty="0" smtClean="0"/>
              <a:t>you want to work at either a higher or lower level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25975" y="6000447"/>
            <a:ext cx="63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www.ubuntu-user.com/Magazine/Archive/2013/19/Creating-Debian-packages-on-your-own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https://ostechnix.com/how-to-build-debian-packages-from-source</a:t>
            </a:r>
            <a:r>
              <a:rPr lang="en-CA" sz="1200" dirty="0" smtClean="0">
                <a:hlinkClick r:id="rId3"/>
              </a:rPr>
              <a:t>/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deb.li/quickdev</a:t>
            </a:r>
            <a:endParaRPr lang="en-CA" sz="1200" dirty="0" smtClean="0"/>
          </a:p>
          <a:p>
            <a:r>
              <a:rPr lang="en-CA" sz="1200" dirty="0">
                <a:hlinkClick r:id="rId5"/>
              </a:rPr>
              <a:t>https://</a:t>
            </a:r>
            <a:r>
              <a:rPr lang="en-CA" sz="1200" dirty="0" smtClean="0">
                <a:hlinkClick r:id="rId5"/>
              </a:rPr>
              <a:t>www.linuxfordevices.com/tutorials/debian/build-packages-from-source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18078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Preliminary Steps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b="1" dirty="0"/>
              <a:t>a</a:t>
            </a:r>
            <a:r>
              <a:rPr lang="en-US" b="1" dirty="0" smtClean="0"/>
              <a:t>pt install build-essential</a:t>
            </a:r>
            <a:r>
              <a:rPr lang="en-US" dirty="0" smtClean="0"/>
              <a:t> </a:t>
            </a:r>
            <a:r>
              <a:rPr lang="en-US" b="1" dirty="0" err="1" smtClean="0"/>
              <a:t>debhelper</a:t>
            </a:r>
            <a:r>
              <a:rPr lang="en-US" dirty="0" smtClean="0"/>
              <a:t> </a:t>
            </a:r>
            <a:r>
              <a:rPr lang="en-US" b="1" dirty="0" smtClean="0"/>
              <a:t>quilt</a:t>
            </a:r>
            <a:r>
              <a:rPr lang="en-US" dirty="0" smtClean="0"/>
              <a:t> </a:t>
            </a:r>
            <a:r>
              <a:rPr lang="en-US" b="1" dirty="0" err="1" smtClean="0"/>
              <a:t>fakeroot</a:t>
            </a:r>
            <a:r>
              <a:rPr lang="en-US" dirty="0" smtClean="0"/>
              <a:t> </a:t>
            </a:r>
            <a:r>
              <a:rPr lang="en-US" i="1" dirty="0" err="1" smtClean="0"/>
              <a:t>devscripts</a:t>
            </a:r>
            <a:r>
              <a:rPr lang="en-US" i="1" dirty="0"/>
              <a:t> dh-make</a:t>
            </a:r>
            <a:endParaRPr lang="en-US" b="1" i="1" dirty="0" smtClean="0"/>
          </a:p>
          <a:p>
            <a:pPr lvl="0"/>
            <a:r>
              <a:rPr lang="en-US" dirty="0" smtClean="0"/>
              <a:t>Add to your startup (e.g. </a:t>
            </a:r>
            <a:r>
              <a:rPr lang="en-US" b="1" dirty="0" smtClean="0"/>
              <a:t>.</a:t>
            </a:r>
            <a:r>
              <a:rPr lang="en-US" b="1" dirty="0" err="1" smtClean="0"/>
              <a:t>bashrc</a:t>
            </a:r>
            <a:r>
              <a:rPr lang="en-US" dirty="0" smtClean="0"/>
              <a:t>):</a:t>
            </a:r>
          </a:p>
          <a:p>
            <a:pPr lvl="1"/>
            <a:r>
              <a:rPr lang="en-US" sz="1600" b="1" dirty="0"/>
              <a:t>export DEBMAIL="</a:t>
            </a:r>
            <a:r>
              <a:rPr lang="en-US" sz="1600" i="1" dirty="0"/>
              <a:t>&lt;e-</a:t>
            </a:r>
            <a:r>
              <a:rPr lang="en-US" sz="1600" i="1" dirty="0" err="1"/>
              <a:t>mail_address</a:t>
            </a:r>
            <a:r>
              <a:rPr lang="en-US" sz="1600" i="1" dirty="0"/>
              <a:t>&gt;@&lt;domain&gt;.&lt;</a:t>
            </a:r>
            <a:r>
              <a:rPr lang="en-US" sz="1600" i="1" dirty="0" err="1"/>
              <a:t>tld</a:t>
            </a:r>
            <a:r>
              <a:rPr lang="en-US" sz="1600" i="1" dirty="0"/>
              <a:t>&gt;</a:t>
            </a:r>
            <a:r>
              <a:rPr lang="en-US" sz="1600" b="1" dirty="0"/>
              <a:t>"</a:t>
            </a:r>
          </a:p>
          <a:p>
            <a:pPr lvl="1"/>
            <a:r>
              <a:rPr lang="en-US" sz="1600" b="1" dirty="0"/>
              <a:t>export DEBFULLNAME="</a:t>
            </a:r>
            <a:r>
              <a:rPr lang="en-US" sz="1600" i="1" dirty="0"/>
              <a:t>&lt;</a:t>
            </a:r>
            <a:r>
              <a:rPr lang="en-US" sz="1600" i="1" dirty="0" err="1"/>
              <a:t>first_name</a:t>
            </a:r>
            <a:r>
              <a:rPr lang="en-US" sz="1600" i="1" dirty="0"/>
              <a:t>&gt; &lt;</a:t>
            </a:r>
            <a:r>
              <a:rPr lang="en-US" sz="1600" i="1" dirty="0" err="1"/>
              <a:t>last_name</a:t>
            </a:r>
            <a:r>
              <a:rPr lang="en-US" sz="1600" i="1" dirty="0"/>
              <a:t>&gt;</a:t>
            </a:r>
            <a:r>
              <a:rPr lang="en-US" sz="1600" b="1" dirty="0"/>
              <a:t>"</a:t>
            </a:r>
            <a:endParaRPr lang="en-US" sz="1600" b="1" dirty="0" smtClean="0"/>
          </a:p>
          <a:p>
            <a:pPr lvl="0"/>
            <a:r>
              <a:rPr lang="en-US" dirty="0" smtClean="0"/>
              <a:t>Add/uncomment in </a:t>
            </a:r>
            <a:r>
              <a:rPr lang="en-US" b="1" dirty="0" smtClean="0"/>
              <a:t>/</a:t>
            </a:r>
            <a:r>
              <a:rPr lang="en-US" b="1" dirty="0" err="1" smtClean="0"/>
              <a:t>etc</a:t>
            </a:r>
            <a:r>
              <a:rPr lang="en-US" b="1" dirty="0" smtClean="0"/>
              <a:t>/apt/</a:t>
            </a:r>
            <a:r>
              <a:rPr lang="en-US" b="1" dirty="0" err="1" smtClean="0"/>
              <a:t>sources.list.d</a:t>
            </a:r>
            <a:r>
              <a:rPr lang="en-US" b="1" dirty="0" smtClean="0"/>
              <a:t>/*</a:t>
            </a:r>
            <a:r>
              <a:rPr lang="en-US" dirty="0" smtClean="0"/>
              <a:t>:</a:t>
            </a:r>
          </a:p>
          <a:p>
            <a:pPr lvl="1"/>
            <a:r>
              <a:rPr lang="en-US" sz="1600" dirty="0"/>
              <a:t>deb-</a:t>
            </a:r>
            <a:r>
              <a:rPr lang="en-US" sz="1600" dirty="0" err="1"/>
              <a:t>src</a:t>
            </a:r>
            <a:r>
              <a:rPr lang="en-US" sz="1600" dirty="0"/>
              <a:t> http://</a:t>
            </a:r>
            <a:r>
              <a:rPr lang="en-US" sz="1600" i="1" dirty="0"/>
              <a:t>ca.</a:t>
            </a:r>
            <a:r>
              <a:rPr lang="en-US" sz="1600" dirty="0"/>
              <a:t>archive.ubuntu.com/ubuntu </a:t>
            </a:r>
            <a:r>
              <a:rPr lang="en-US" sz="1600" i="1" dirty="0" err="1"/>
              <a:t>jammy</a:t>
            </a:r>
            <a:r>
              <a:rPr lang="en-US" sz="1600" dirty="0"/>
              <a:t> universe</a:t>
            </a:r>
          </a:p>
          <a:p>
            <a:pPr lvl="1"/>
            <a:r>
              <a:rPr lang="en-US" sz="1600" dirty="0"/>
              <a:t>deb-</a:t>
            </a:r>
            <a:r>
              <a:rPr lang="en-US" sz="1600" dirty="0" err="1"/>
              <a:t>src</a:t>
            </a:r>
            <a:r>
              <a:rPr lang="en-US" sz="1600" dirty="0"/>
              <a:t> http://</a:t>
            </a:r>
            <a:r>
              <a:rPr lang="en-US" sz="1600" i="1" dirty="0"/>
              <a:t>ca.</a:t>
            </a:r>
            <a:r>
              <a:rPr lang="en-US" sz="1600" dirty="0"/>
              <a:t>archive.ubuntu.com/ubuntu </a:t>
            </a:r>
            <a:r>
              <a:rPr lang="en-US" sz="1600" i="1" dirty="0" err="1"/>
              <a:t>jammy</a:t>
            </a:r>
            <a:r>
              <a:rPr lang="en-US" sz="1600" i="1" dirty="0"/>
              <a:t>-updates</a:t>
            </a:r>
            <a:r>
              <a:rPr lang="en-US" sz="1600" dirty="0"/>
              <a:t> universe</a:t>
            </a:r>
          </a:p>
          <a:p>
            <a:pPr lvl="1"/>
            <a:r>
              <a:rPr lang="en-US" sz="1600" dirty="0"/>
              <a:t>deb-</a:t>
            </a:r>
            <a:r>
              <a:rPr lang="en-US" sz="1600" dirty="0" err="1"/>
              <a:t>src</a:t>
            </a:r>
            <a:r>
              <a:rPr lang="en-US" sz="1600" dirty="0"/>
              <a:t> http://</a:t>
            </a:r>
            <a:r>
              <a:rPr lang="en-US" sz="1600" i="1" dirty="0"/>
              <a:t>ca.</a:t>
            </a:r>
            <a:r>
              <a:rPr lang="en-US" sz="1600" dirty="0"/>
              <a:t>archive.ubuntu.com/ubuntu </a:t>
            </a:r>
            <a:r>
              <a:rPr lang="en-US" sz="1600" i="1" dirty="0" err="1"/>
              <a:t>jammy</a:t>
            </a:r>
            <a:r>
              <a:rPr lang="en-US" sz="1600" i="1" dirty="0"/>
              <a:t>-security</a:t>
            </a:r>
            <a:r>
              <a:rPr lang="en-US" sz="1600" dirty="0"/>
              <a:t> universe</a:t>
            </a:r>
            <a:endParaRPr lang="en-US" sz="1600" dirty="0" smtClean="0"/>
          </a:p>
          <a:p>
            <a:pPr lvl="0"/>
            <a:r>
              <a:rPr lang="en-US" dirty="0" smtClean="0"/>
              <a:t>Install any other source dependencies</a:t>
            </a:r>
          </a:p>
          <a:p>
            <a:pPr lvl="1"/>
            <a:r>
              <a:rPr lang="en-US" dirty="0" smtClean="0"/>
              <a:t>Compilers, build tools, *-dev packages for libraries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25975" y="5995749"/>
            <a:ext cx="63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www.ubuntu-user.com/Magazine/Archive/2013/19/Creating-Debian-packages-on-your-own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https://www.cyberciti.biz/faq/how-to-get-source-code-of-package-using-the-apt-command-on-debian-or-ubuntu</a:t>
            </a:r>
            <a:r>
              <a:rPr lang="en-CA" sz="1200" dirty="0" smtClean="0">
                <a:hlinkClick r:id="rId3"/>
              </a:rPr>
              <a:t>/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wiki.debian.org/BuildingTutorial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2085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Installing Source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b="1" dirty="0"/>
              <a:t>a</a:t>
            </a:r>
            <a:r>
              <a:rPr lang="en-US" b="1" dirty="0" smtClean="0"/>
              <a:t>pt source </a:t>
            </a:r>
            <a:r>
              <a:rPr lang="en-US" i="1" dirty="0" err="1" smtClean="0"/>
              <a:t>pkgname</a:t>
            </a:r>
            <a:endParaRPr lang="en-US" i="1" dirty="0" smtClean="0"/>
          </a:p>
          <a:p>
            <a:pPr lvl="0"/>
            <a:r>
              <a:rPr lang="en-US" dirty="0" smtClean="0"/>
              <a:t>E.g.: apt </a:t>
            </a:r>
            <a:r>
              <a:rPr lang="en-US" dirty="0"/>
              <a:t>source </a:t>
            </a:r>
            <a:r>
              <a:rPr lang="en-US" dirty="0" smtClean="0"/>
              <a:t>libapache2-mod-ruid2</a:t>
            </a:r>
          </a:p>
          <a:p>
            <a:pPr lvl="0"/>
            <a:r>
              <a:rPr lang="en-US" dirty="0" smtClean="0"/>
              <a:t>Run as non-root user</a:t>
            </a:r>
          </a:p>
          <a:p>
            <a:pPr lvl="0"/>
            <a:r>
              <a:rPr lang="en-US" b="1" dirty="0" smtClean="0"/>
              <a:t>cd</a:t>
            </a:r>
            <a:r>
              <a:rPr lang="en-US" dirty="0" smtClean="0"/>
              <a:t> to your top-level source directory first</a:t>
            </a:r>
          </a:p>
          <a:p>
            <a:pPr lvl="0"/>
            <a:r>
              <a:rPr lang="en-US" dirty="0" smtClean="0"/>
              <a:t>Installs package source tree under current </a:t>
            </a:r>
            <a:r>
              <a:rPr lang="en-US" dirty="0" err="1" smtClean="0"/>
              <a:t>dir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25975" y="5995749"/>
            <a:ext cx="63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www.ubuntu-user.com/Magazine/Archive/2013/19/Creating-Debian-packages-on-your-own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https://www.cyberciti.biz/faq/how-to-get-source-code-of-package-using-the-apt-command-on-debian-or-ubuntu</a:t>
            </a:r>
            <a:r>
              <a:rPr lang="en-CA" sz="1200" dirty="0" smtClean="0">
                <a:hlinkClick r:id="rId3"/>
              </a:rPr>
              <a:t>/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wiki.debian.org/BuildingTutorial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14556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Source Directory Structure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sz="1600" i="1" dirty="0" smtClean="0"/>
              <a:t>(top level source directory)</a:t>
            </a:r>
            <a:r>
              <a:rPr lang="en-US" sz="1600" dirty="0" smtClean="0"/>
              <a:t>/</a:t>
            </a:r>
          </a:p>
          <a:p>
            <a:pPr lvl="1"/>
            <a:r>
              <a:rPr lang="en-US" sz="1600" dirty="0" smtClean="0"/>
              <a:t>*.</a:t>
            </a:r>
            <a:r>
              <a:rPr lang="en-US" sz="1600" dirty="0" err="1" smtClean="0"/>
              <a:t>dsc</a:t>
            </a:r>
            <a:endParaRPr lang="en-US" sz="1600" dirty="0" smtClean="0"/>
          </a:p>
          <a:p>
            <a:pPr lvl="1"/>
            <a:r>
              <a:rPr lang="en-US" sz="1600" dirty="0" smtClean="0"/>
              <a:t>*.deb</a:t>
            </a:r>
          </a:p>
          <a:p>
            <a:pPr lvl="1"/>
            <a:r>
              <a:rPr lang="en-US" sz="1600" dirty="0" smtClean="0"/>
              <a:t>*.orig.tar.*</a:t>
            </a:r>
          </a:p>
          <a:p>
            <a:pPr lvl="1"/>
            <a:r>
              <a:rPr lang="en-US" sz="1600" dirty="0" smtClean="0"/>
              <a:t>*.debian.tar.*</a:t>
            </a:r>
          </a:p>
          <a:p>
            <a:pPr lvl="1"/>
            <a:r>
              <a:rPr lang="en-US" sz="1600" i="1" dirty="0" smtClean="0"/>
              <a:t>&lt;</a:t>
            </a:r>
            <a:r>
              <a:rPr lang="en-US" sz="1600" i="1" dirty="0" err="1" smtClean="0"/>
              <a:t>pkgname</a:t>
            </a:r>
            <a:r>
              <a:rPr lang="en-US" sz="1600" i="1" dirty="0" smtClean="0"/>
              <a:t>&gt;</a:t>
            </a:r>
            <a:r>
              <a:rPr lang="en-US" sz="1600" dirty="0" smtClean="0"/>
              <a:t>_</a:t>
            </a:r>
            <a:r>
              <a:rPr lang="en-US" sz="1600" i="1" dirty="0" smtClean="0"/>
              <a:t>&lt;</a:t>
            </a:r>
            <a:r>
              <a:rPr lang="en-US" sz="1600" i="1" dirty="0" err="1" smtClean="0"/>
              <a:t>maj</a:t>
            </a:r>
            <a:r>
              <a:rPr lang="en-US" sz="1600" i="1" dirty="0" smtClean="0"/>
              <a:t>&gt;</a:t>
            </a:r>
            <a:r>
              <a:rPr lang="en-US" sz="1600" dirty="0" smtClean="0"/>
              <a:t>.</a:t>
            </a:r>
            <a:r>
              <a:rPr lang="en-US" sz="1600" i="1" dirty="0" smtClean="0"/>
              <a:t>&lt;min&gt;[</a:t>
            </a:r>
            <a:r>
              <a:rPr lang="en-US" sz="1600" dirty="0" smtClean="0"/>
              <a:t>.</a:t>
            </a:r>
            <a:r>
              <a:rPr lang="en-US" sz="1600" i="1" dirty="0" smtClean="0"/>
              <a:t>&lt;</a:t>
            </a:r>
            <a:r>
              <a:rPr lang="en-US" sz="1600" i="1" dirty="0" err="1" smtClean="0"/>
              <a:t>rel</a:t>
            </a:r>
            <a:r>
              <a:rPr lang="en-US" sz="1600" i="1" dirty="0" smtClean="0"/>
              <a:t>&gt;]</a:t>
            </a:r>
            <a:r>
              <a:rPr lang="en-US" sz="1600" dirty="0" smtClean="0"/>
              <a:t>/</a:t>
            </a:r>
          </a:p>
          <a:p>
            <a:pPr lvl="2"/>
            <a:r>
              <a:rPr lang="en-US" sz="1600" dirty="0" err="1" smtClean="0"/>
              <a:t>debian</a:t>
            </a:r>
            <a:r>
              <a:rPr lang="en-US" sz="1600" dirty="0" smtClean="0"/>
              <a:t>/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hangelog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ontrol</a:t>
            </a:r>
          </a:p>
          <a:p>
            <a:pPr lvl="3"/>
            <a:r>
              <a:rPr lang="en-US" dirty="0" smtClean="0"/>
              <a:t>docs</a:t>
            </a:r>
          </a:p>
          <a:p>
            <a:pPr lvl="3"/>
            <a:r>
              <a:rPr lang="en-US" dirty="0" smtClean="0"/>
              <a:t>files</a:t>
            </a:r>
          </a:p>
          <a:p>
            <a:pPr lvl="3"/>
            <a:r>
              <a:rPr lang="en-US" dirty="0" smtClean="0"/>
              <a:t>rules</a:t>
            </a:r>
          </a:p>
          <a:p>
            <a:pPr lvl="3"/>
            <a:r>
              <a:rPr lang="en-US" dirty="0"/>
              <a:t>p</a:t>
            </a:r>
            <a:r>
              <a:rPr lang="en-US" dirty="0" smtClean="0"/>
              <a:t>atches/</a:t>
            </a:r>
          </a:p>
          <a:p>
            <a:pPr lvl="4"/>
            <a:r>
              <a:rPr lang="en-US" dirty="0"/>
              <a:t>s</a:t>
            </a:r>
            <a:r>
              <a:rPr lang="en-US" dirty="0" smtClean="0"/>
              <a:t>eries</a:t>
            </a:r>
          </a:p>
          <a:p>
            <a:pPr lvl="4"/>
            <a:r>
              <a:rPr lang="en-US" dirty="0" smtClean="0"/>
              <a:t>*.patch</a:t>
            </a:r>
          </a:p>
        </p:txBody>
      </p:sp>
      <p:sp>
        <p:nvSpPr>
          <p:cNvPr id="4" name="Rectangle 3"/>
          <p:cNvSpPr/>
          <p:nvPr/>
        </p:nvSpPr>
        <p:spPr>
          <a:xfrm>
            <a:off x="925975" y="6056982"/>
            <a:ext cx="6354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en.wikipedia.org/wiki/Debian_build_toolchain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wiki.opf-labs.org/display/SP/The+Hello+World+Debian+Package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34613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4213"/>
            <a:ext cx="7326630" cy="487680"/>
          </a:xfrm>
        </p:spPr>
        <p:txBody>
          <a:bodyPr/>
          <a:lstStyle/>
          <a:p>
            <a:r>
              <a:rPr lang="en-CA" dirty="0" smtClean="0"/>
              <a:t>Sample </a:t>
            </a:r>
            <a:r>
              <a:rPr lang="en-CA" i="1" dirty="0" smtClean="0"/>
              <a:t>changelog</a:t>
            </a:r>
            <a:r>
              <a:rPr lang="en-CA" dirty="0" smtClean="0"/>
              <a:t>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71229"/>
            <a:ext cx="7326630" cy="4697136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</a:pPr>
            <a:r>
              <a:rPr lang="en-CA" sz="1400" b="1" dirty="0"/>
              <a:t>libapache2-mod-ruid2 (0.9.8-3+nmu) </a:t>
            </a:r>
            <a:r>
              <a:rPr lang="en-CA" sz="1400" dirty="0"/>
              <a:t>unstable; urgency=high</a:t>
            </a:r>
          </a:p>
          <a:p>
            <a:pPr marL="0" indent="0">
              <a:lnSpc>
                <a:spcPct val="60000"/>
              </a:lnSpc>
              <a:buNone/>
            </a:pPr>
            <a:endParaRPr lang="en-CA" sz="1400" dirty="0"/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 * Patches to make source from </a:t>
            </a:r>
            <a:r>
              <a:rPr lang="en-CA" sz="1400" dirty="0" err="1"/>
              <a:t>tarball</a:t>
            </a:r>
            <a:r>
              <a:rPr lang="en-CA" sz="1400" dirty="0"/>
              <a:t> agree with </a:t>
            </a:r>
            <a:r>
              <a:rPr lang="en-CA" sz="1400" dirty="0" err="1"/>
              <a:t>Github</a:t>
            </a:r>
            <a:r>
              <a:rPr lang="en-CA" sz="1400" dirty="0"/>
              <a:t> master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 * Patches to add experimental </a:t>
            </a:r>
            <a:r>
              <a:rPr lang="en-CA" sz="1400" dirty="0" err="1"/>
              <a:t>userdir</a:t>
            </a:r>
            <a:r>
              <a:rPr lang="en-CA" sz="1400" dirty="0"/>
              <a:t> support (from </a:t>
            </a:r>
            <a:r>
              <a:rPr lang="en-CA" sz="1400" dirty="0" err="1"/>
              <a:t>Github</a:t>
            </a:r>
            <a:r>
              <a:rPr lang="en-CA" sz="1400" dirty="0"/>
              <a:t> </a:t>
            </a:r>
            <a:r>
              <a:rPr lang="en-CA" sz="1400" dirty="0" err="1"/>
              <a:t>userdir</a:t>
            </a:r>
            <a:r>
              <a:rPr lang="en-CA" sz="1400" dirty="0"/>
              <a:t> branch)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   and update README accordingly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 * Patches to allow &lt;Files*&gt; directives (while still forbidding .</a:t>
            </a:r>
            <a:r>
              <a:rPr lang="en-CA" sz="1400" dirty="0" err="1"/>
              <a:t>htaccess</a:t>
            </a:r>
            <a:endParaRPr lang="en-CA" sz="1400" dirty="0"/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   configuration), better handling of null secondary group lists, and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   logging of </a:t>
            </a:r>
            <a:r>
              <a:rPr lang="en-CA" sz="1400" dirty="0" err="1"/>
              <a:t>setuid</a:t>
            </a:r>
            <a:r>
              <a:rPr lang="en-CA" sz="1400" dirty="0"/>
              <a:t>/</a:t>
            </a:r>
            <a:r>
              <a:rPr lang="en-CA" sz="1400" dirty="0" err="1"/>
              <a:t>gid</a:t>
            </a:r>
            <a:r>
              <a:rPr lang="en-CA" sz="1400" dirty="0"/>
              <a:t> changes in "</a:t>
            </a:r>
            <a:r>
              <a:rPr lang="en-CA" sz="1400" dirty="0" err="1"/>
              <a:t>RMode</a:t>
            </a:r>
            <a:r>
              <a:rPr lang="en-CA" sz="1400" dirty="0"/>
              <a:t> </a:t>
            </a:r>
            <a:r>
              <a:rPr lang="en-CA" sz="1400" dirty="0" err="1"/>
              <a:t>stat|user</a:t>
            </a:r>
            <a:r>
              <a:rPr lang="en-CA" sz="1400" dirty="0"/>
              <a:t>" </a:t>
            </a:r>
            <a:r>
              <a:rPr lang="en-CA" sz="1400" dirty="0" err="1"/>
              <a:t>configs</a:t>
            </a:r>
            <a:endParaRPr lang="en-CA" sz="1400" dirty="0"/>
          </a:p>
          <a:p>
            <a:pPr marL="0" indent="0">
              <a:lnSpc>
                <a:spcPct val="60000"/>
              </a:lnSpc>
              <a:buNone/>
            </a:pPr>
            <a:endParaRPr lang="en-CA" sz="1400" dirty="0"/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-- Gilbert Detillieux &lt;gedetil@cs.umanitoba.ca&gt;  </a:t>
            </a:r>
            <a:r>
              <a:rPr lang="en-CA" sz="1400" b="1" dirty="0"/>
              <a:t>Thu, 10 May 2023 14:17:00 -0500</a:t>
            </a:r>
          </a:p>
          <a:p>
            <a:pPr marL="0" indent="0">
              <a:lnSpc>
                <a:spcPct val="60000"/>
              </a:lnSpc>
              <a:buNone/>
            </a:pPr>
            <a:endParaRPr lang="en-CA" sz="1400" dirty="0"/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libapache2-mod-ruid2 (0.9.8-3) unstable; urgency=high</a:t>
            </a:r>
          </a:p>
          <a:p>
            <a:pPr marL="0" indent="0">
              <a:lnSpc>
                <a:spcPct val="60000"/>
              </a:lnSpc>
              <a:buNone/>
            </a:pPr>
            <a:endParaRPr lang="en-CA" sz="1400" dirty="0"/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 * Port to Apache 2.4 (closes: #709465), many thanks to Arno </a:t>
            </a:r>
            <a:r>
              <a:rPr lang="en-CA" sz="1400" dirty="0" err="1"/>
              <a:t>Töll</a:t>
            </a:r>
            <a:r>
              <a:rPr lang="en-CA" sz="1400" dirty="0"/>
              <a:t> </a:t>
            </a:r>
          </a:p>
          <a:p>
            <a:pPr marL="0" indent="0">
              <a:lnSpc>
                <a:spcPct val="60000"/>
              </a:lnSpc>
              <a:buNone/>
            </a:pPr>
            <a:endParaRPr lang="en-CA" sz="1400" dirty="0"/>
          </a:p>
          <a:p>
            <a:pPr marL="0" indent="0">
              <a:lnSpc>
                <a:spcPct val="60000"/>
              </a:lnSpc>
              <a:buNone/>
            </a:pPr>
            <a:r>
              <a:rPr lang="en-CA" sz="1400" dirty="0"/>
              <a:t> -- Alessandro De </a:t>
            </a:r>
            <a:r>
              <a:rPr lang="en-CA" sz="1400" dirty="0" err="1"/>
              <a:t>Zorzi</a:t>
            </a:r>
            <a:r>
              <a:rPr lang="en-CA" sz="1400" dirty="0"/>
              <a:t> &lt;lota@nonlontano.it&gt;  Sat, 09 Nov 2013 08:44:13 +0100</a:t>
            </a:r>
          </a:p>
          <a:p>
            <a:pPr marL="0" indent="0">
              <a:lnSpc>
                <a:spcPct val="60000"/>
              </a:lnSpc>
              <a:buNone/>
            </a:pPr>
            <a:endParaRPr lang="en-CA" sz="1400" dirty="0"/>
          </a:p>
        </p:txBody>
      </p:sp>
      <p:sp>
        <p:nvSpPr>
          <p:cNvPr id="6" name="Rectangle 5"/>
          <p:cNvSpPr/>
          <p:nvPr/>
        </p:nvSpPr>
        <p:spPr>
          <a:xfrm>
            <a:off x="925975" y="6056982"/>
            <a:ext cx="63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https://manpages.debian.org/testing/dpkg-dev/deb-changelog.5.en.html</a:t>
            </a:r>
          </a:p>
          <a:p>
            <a:r>
              <a:rPr lang="en-CA" sz="1200" dirty="0" smtClean="0">
                <a:hlinkClick r:id="rId2"/>
              </a:rPr>
              <a:t>https</a:t>
            </a:r>
            <a:r>
              <a:rPr lang="en-CA" sz="1200" dirty="0">
                <a:hlinkClick r:id="rId2"/>
              </a:rPr>
              <a:t>://</a:t>
            </a:r>
            <a:r>
              <a:rPr lang="en-CA" sz="1200" dirty="0" smtClean="0">
                <a:hlinkClick r:id="rId2"/>
              </a:rPr>
              <a:t>wiki.debian.org/NonMaintainerUpload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https://reproducible-builds.org/specs/source-date-epoch</a:t>
            </a:r>
            <a:r>
              <a:rPr lang="en-CA" sz="1200" dirty="0" smtClean="0">
                <a:hlinkClick r:id="rId3"/>
              </a:rPr>
              <a:t>/</a:t>
            </a:r>
            <a:endParaRPr lang="en-CA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20627" y="1351576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Name &amp; version number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will be used in </a:t>
            </a:r>
            <a:r>
              <a:rPr lang="en-CA" sz="1400" dirty="0" err="1" smtClean="0">
                <a:solidFill>
                  <a:srgbClr val="FF0000"/>
                </a:solidFill>
              </a:rPr>
              <a:t>pkg</a:t>
            </a:r>
            <a:r>
              <a:rPr lang="en-CA" sz="1400" dirty="0" smtClean="0">
                <a:solidFill>
                  <a:srgbClr val="FF0000"/>
                </a:solidFill>
              </a:rPr>
              <a:t> name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0627" y="4030740"/>
            <a:ext cx="209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Date &amp; time will be used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as current “</a:t>
            </a:r>
            <a:r>
              <a:rPr lang="en-CA" sz="1400" dirty="0" err="1" smtClean="0">
                <a:solidFill>
                  <a:srgbClr val="FF0000"/>
                </a:solidFill>
              </a:rPr>
              <a:t>fakeroot</a:t>
            </a:r>
            <a:r>
              <a:rPr lang="en-CA" sz="1400" dirty="0" smtClean="0">
                <a:solidFill>
                  <a:srgbClr val="FF0000"/>
                </a:solidFill>
              </a:rPr>
              <a:t>” date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09874" y="3681663"/>
            <a:ext cx="601579" cy="349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4103225" y="1378023"/>
            <a:ext cx="2617402" cy="235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03064"/>
      </p:ext>
    </p:extLst>
  </p:cSld>
  <p:clrMapOvr>
    <a:masterClrMapping/>
  </p:clrMapOvr>
</p:sld>
</file>

<file path=ppt/theme/theme1.xml><?xml version="1.0" encoding="utf-8"?>
<a:theme xmlns:a="http://schemas.openxmlformats.org/drawingml/2006/main" name="UM Presentation Theme -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9994</TotalTime>
  <Words>1538</Words>
  <Application>Microsoft Office PowerPoint</Application>
  <PresentationFormat>On-screen Show (4:3)</PresentationFormat>
  <Paragraphs>279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UM Presentation Theme - 4x3</vt:lpstr>
      <vt:lpstr>Minimum dpkg-buildpackage</vt:lpstr>
      <vt:lpstr>About me…</vt:lpstr>
      <vt:lpstr>Why Build Packages from Source?</vt:lpstr>
      <vt:lpstr>Case in Point: libapache2-mod-ruid2</vt:lpstr>
      <vt:lpstr>Assumptions</vt:lpstr>
      <vt:lpstr>Preliminary Steps</vt:lpstr>
      <vt:lpstr>Installing Source</vt:lpstr>
      <vt:lpstr>Source Directory Structure</vt:lpstr>
      <vt:lpstr>Sample changelog File</vt:lpstr>
      <vt:lpstr>Sample control File</vt:lpstr>
      <vt:lpstr>Sample rules File</vt:lpstr>
      <vt:lpstr>Sample rules File (part 2)</vt:lpstr>
      <vt:lpstr>Building the Package</vt:lpstr>
      <vt:lpstr>Dealing with Patches</vt:lpstr>
      <vt:lpstr>Sample patches/series File</vt:lpstr>
      <vt:lpstr>Sample .patch File</vt:lpstr>
      <vt:lpstr>Adding a New Patch to Quilt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dpkg-buildpackage</dc:title>
  <dc:creator>Gilbert Detillieux</dc:creator>
  <cp:lastModifiedBy>Gilbert E. Detillieux</cp:lastModifiedBy>
  <cp:revision>189</cp:revision>
  <dcterms:created xsi:type="dcterms:W3CDTF">2019-07-17T19:24:48Z</dcterms:created>
  <dcterms:modified xsi:type="dcterms:W3CDTF">2023-11-06T21:29:42Z</dcterms:modified>
</cp:coreProperties>
</file>