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1" r:id="rId5"/>
  </p:sldMasterIdLst>
  <p:notesMasterIdLst>
    <p:notesMasterId r:id="rId35"/>
  </p:notesMasterIdLst>
  <p:handoutMasterIdLst>
    <p:handoutMasterId r:id="rId36"/>
  </p:handoutMasterIdLst>
  <p:sldIdLst>
    <p:sldId id="273" r:id="rId6"/>
    <p:sldId id="275" r:id="rId7"/>
    <p:sldId id="308" r:id="rId8"/>
    <p:sldId id="294" r:id="rId9"/>
    <p:sldId id="303" r:id="rId10"/>
    <p:sldId id="276" r:id="rId11"/>
    <p:sldId id="302" r:id="rId12"/>
    <p:sldId id="272" r:id="rId13"/>
    <p:sldId id="292" r:id="rId14"/>
    <p:sldId id="285" r:id="rId15"/>
    <p:sldId id="307" r:id="rId16"/>
    <p:sldId id="295" r:id="rId17"/>
    <p:sldId id="293" r:id="rId18"/>
    <p:sldId id="296" r:id="rId19"/>
    <p:sldId id="305" r:id="rId20"/>
    <p:sldId id="304" r:id="rId21"/>
    <p:sldId id="297" r:id="rId22"/>
    <p:sldId id="299" r:id="rId23"/>
    <p:sldId id="298" r:id="rId24"/>
    <p:sldId id="290" r:id="rId25"/>
    <p:sldId id="306" r:id="rId26"/>
    <p:sldId id="300" r:id="rId27"/>
    <p:sldId id="301" r:id="rId28"/>
    <p:sldId id="291" r:id="rId29"/>
    <p:sldId id="286" r:id="rId30"/>
    <p:sldId id="288" r:id="rId31"/>
    <p:sldId id="289" r:id="rId32"/>
    <p:sldId id="309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6">
          <p15:clr>
            <a:srgbClr val="A4A3A4"/>
          </p15:clr>
        </p15:guide>
        <p15:guide id="2" pos="41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1A0"/>
    <a:srgbClr val="512909"/>
    <a:srgbClr val="595959"/>
    <a:srgbClr val="9F7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8" autoAdjust="0"/>
    <p:restoredTop sz="94710" autoAdjust="0"/>
  </p:normalViewPr>
  <p:slideViewPr>
    <p:cSldViewPr snapToGrid="0" snapToObjects="1">
      <p:cViewPr varScale="1">
        <p:scale>
          <a:sx n="94" d="100"/>
          <a:sy n="94" d="100"/>
        </p:scale>
        <p:origin x="-90" y="-180"/>
      </p:cViewPr>
      <p:guideLst>
        <p:guide orient="horz" pos="796"/>
        <p:guide pos="410"/>
      </p:guideLst>
    </p:cSldViewPr>
  </p:slideViewPr>
  <p:outlineViewPr>
    <p:cViewPr>
      <p:scale>
        <a:sx n="33" d="100"/>
        <a:sy n="33" d="100"/>
      </p:scale>
      <p:origin x="42" y="9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115" d="100"/>
          <a:sy n="115" d="100"/>
        </p:scale>
        <p:origin x="-50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DC5A3-2156-1145-ACE8-C7297A0EE38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35B42-0146-4E4C-8068-928F62A6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8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E82F6-D077-A642-858C-AFAB88A51A5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46B1D-0BDE-A049-B8D9-9958E62E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8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9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57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87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8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1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40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4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241" y="4030135"/>
            <a:ext cx="7925859" cy="690033"/>
          </a:xfrm>
          <a:prstGeom prst="rect">
            <a:avLst/>
          </a:prstGeom>
        </p:spPr>
        <p:txBody>
          <a:bodyPr lIns="0"/>
          <a:lstStyle>
            <a:lvl1pPr algn="l">
              <a:defRPr sz="6600" b="0" i="0">
                <a:latin typeface="Minion Pro"/>
                <a:cs typeface="Minion Pro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3468" y="5156202"/>
            <a:ext cx="4013199" cy="558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800">
                <a:solidFill>
                  <a:srgbClr val="512909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Diagr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50900" y="2222500"/>
            <a:ext cx="7683500" cy="34163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rgbClr val="595959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049338"/>
            <a:ext cx="7632700" cy="855662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4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37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CA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CA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126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127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8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F24337-C950-493B-AAFB-D11F7E3970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8500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30920A-AFFE-4DAB-BF80-1732040A22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43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80991F-2CD0-4661-9EAF-707EEFBE95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8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9F3A09-35E2-42EE-9A34-85369B714E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06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E07BA-DAB2-4CFE-B9B1-306D693EE7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5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85970F-CEE9-45E6-BB4F-500CDA10DF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18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BB5633-6847-4914-AEE0-627C61D7B8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27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0438A8-FA52-4DEA-BC0A-F60554AC5E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0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049338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3468" y="1701802"/>
            <a:ext cx="5232400" cy="473073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/>
              <a:buNone/>
              <a:defRPr sz="2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subtitles:</a:t>
            </a:r>
          </a:p>
          <a:p>
            <a:pPr lvl="0"/>
            <a:endParaRPr lang="en-US" dirty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43468" y="2273565"/>
            <a:ext cx="5232400" cy="2447132"/>
          </a:xfrm>
          <a:prstGeom prst="rect">
            <a:avLst/>
          </a:prstGeom>
        </p:spPr>
        <p:txBody>
          <a:bodyPr lIns="0"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549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31598B-5225-41D3-9DB5-F9905834CD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19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42B6AD-C327-42BF-95A0-540F2862B5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57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EABBC0-8920-4555-B097-FCE2844134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9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orizontal Imag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643468" y="2183342"/>
            <a:ext cx="7696200" cy="30988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14800" bIns="234000" anchor="t" anchorCtr="0"/>
          <a:lstStyle>
            <a:lvl1pPr marL="0" indent="0" algn="ctr">
              <a:buNone/>
              <a:defRPr sz="1600" b="0" i="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049338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8166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bIns="795600" anchor="b" anchorCtr="0"/>
          <a:lstStyle>
            <a:lvl1pPr marL="648000" indent="0" algn="l">
              <a:spcBef>
                <a:spcPts val="2376"/>
              </a:spcBef>
              <a:buNone/>
              <a:defRPr sz="1600" cap="none" spc="0">
                <a:solidFill>
                  <a:schemeClr val="bg1">
                    <a:alpha val="82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3468" y="1041400"/>
            <a:ext cx="2832100" cy="219710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n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38175" y="2327011"/>
            <a:ext cx="3327400" cy="29477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4610100" y="1263650"/>
            <a:ext cx="3695700" cy="2593912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93600" bIns="187200" anchor="b" anchorCtr="1"/>
          <a:lstStyle>
            <a:lvl1pPr marL="0" indent="0" algn="ctr">
              <a:buNone/>
              <a:defRPr sz="120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100140"/>
            <a:ext cx="3339041" cy="1125537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4000"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nse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854589" y="2334951"/>
            <a:ext cx="3327400" cy="29477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42948" y="1108080"/>
            <a:ext cx="3339041" cy="1125537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4000"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638175" y="1273175"/>
            <a:ext cx="3695700" cy="2593912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93600" bIns="187200" anchor="b" anchorCtr="1"/>
          <a:lstStyle>
            <a:lvl1pPr marL="0" indent="0" algn="ctr">
              <a:buNone/>
              <a:defRPr sz="120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&amp; Background Imag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340100" cy="5842001"/>
          </a:xfrm>
          <a:prstGeom prst="rect">
            <a:avLst/>
          </a:prstGeom>
          <a:solidFill>
            <a:srgbClr val="9F7F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402" y="952500"/>
            <a:ext cx="2438400" cy="711200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ct val="900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692276"/>
            <a:ext cx="2438400" cy="385762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12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3340100" y="0"/>
            <a:ext cx="5803900" cy="5842001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6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09600" y="3429000"/>
            <a:ext cx="7886700" cy="2336800"/>
          </a:xfrm>
          <a:prstGeom prst="rect">
            <a:avLst/>
          </a:prstGeom>
        </p:spPr>
        <p:txBody>
          <a:bodyPr numCol="3" spcCol="324000"/>
          <a:lstStyle>
            <a:lvl1pPr marL="0" indent="0">
              <a:buFont typeface="Arial"/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sem</a:t>
            </a:r>
            <a:r>
              <a:rPr lang="en-US" dirty="0" smtClean="0"/>
              <a:t> non lacus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mollis</a:t>
            </a:r>
            <a:r>
              <a:rPr lang="en-US" dirty="0" smtClean="0"/>
              <a:t> et lacus non,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ante,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ac,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, </a:t>
            </a:r>
            <a:r>
              <a:rPr lang="en-US" dirty="0" err="1" smtClean="0"/>
              <a:t>posuere</a:t>
            </a:r>
            <a:r>
              <a:rPr lang="en-US" dirty="0" smtClean="0"/>
              <a:t> et </a:t>
            </a:r>
            <a:r>
              <a:rPr lang="en-US" dirty="0" err="1" smtClean="0"/>
              <a:t>ultricies</a:t>
            </a:r>
            <a:r>
              <a:rPr lang="en-US" dirty="0" smtClean="0"/>
              <a:t> non,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ligula non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, lacus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, non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ex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. In semper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 </a:t>
            </a:r>
            <a:r>
              <a:rPr lang="en-US" dirty="0" err="1" smtClean="0"/>
              <a:t>efficitur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ac ante </a:t>
            </a:r>
            <a:r>
              <a:rPr lang="en-US" dirty="0" err="1" smtClean="0"/>
              <a:t>augue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, et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a quam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id quam.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Nam sit </a:t>
            </a:r>
            <a:r>
              <a:rPr lang="en-US" dirty="0" err="1" smtClean="0"/>
              <a:t>amet</a:t>
            </a:r>
            <a:r>
              <a:rPr lang="en-US" dirty="0" smtClean="0"/>
              <a:t> lacus dictum dui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ligula,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id,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non.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endParaRPr lang="en-US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09600" y="1257300"/>
            <a:ext cx="2571750" cy="191135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3267075" y="1257300"/>
            <a:ext cx="2571750" cy="191135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924550" y="1257300"/>
            <a:ext cx="2571750" cy="191135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8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049338"/>
            <a:ext cx="7632700" cy="855662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47700" y="2137568"/>
            <a:ext cx="7543800" cy="2447132"/>
          </a:xfrm>
          <a:prstGeom prst="rect">
            <a:avLst/>
          </a:prstGeom>
        </p:spPr>
        <p:txBody>
          <a:bodyPr numCol="2"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316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5" r:id="rId2"/>
    <p:sldLayoutId id="2147493458" r:id="rId3"/>
    <p:sldLayoutId id="2147493459" r:id="rId4"/>
    <p:sldLayoutId id="2147493460" r:id="rId5"/>
    <p:sldLayoutId id="2147493461" r:id="rId6"/>
    <p:sldLayoutId id="2147493463" r:id="rId7"/>
    <p:sldLayoutId id="2147493467" r:id="rId8"/>
    <p:sldLayoutId id="2147493468" r:id="rId9"/>
    <p:sldLayoutId id="2147493469" r:id="rId10"/>
    <p:sldLayoutId id="214749347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C84B158-7425-44B3-8C2E-F6E96B0060BD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CA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CA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CA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CA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CA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CA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CA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CA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CA" altLang="en-US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2" r:id="rId1"/>
    <p:sldLayoutId id="2147493473" r:id="rId2"/>
    <p:sldLayoutId id="2147493474" r:id="rId3"/>
    <p:sldLayoutId id="2147493475" r:id="rId4"/>
    <p:sldLayoutId id="2147493476" r:id="rId5"/>
    <p:sldLayoutId id="2147493477" r:id="rId6"/>
    <p:sldLayoutId id="2147493478" r:id="rId7"/>
    <p:sldLayoutId id="2147493479" r:id="rId8"/>
    <p:sldLayoutId id="2147493480" r:id="rId9"/>
    <p:sldLayoutId id="2147493481" r:id="rId10"/>
    <p:sldLayoutId id="21474934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sources.open-infrastructure.net/software/captive-portal/commit/share/doc/examples/isc-dhcp-server.conf?id=acbed62669206f2aa5bd05f21403a315259cfc9f&amp;context=15" TargetMode="External"/><Relationship Id="rId4" Type="http://schemas.openxmlformats.org/officeDocument/2006/relationships/hyperlink" Target="https://en.wikipedia.org/wiki/Captive_porta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wmf"/><Relationship Id="rId4" Type="http://schemas.openxmlformats.org/officeDocument/2006/relationships/hyperlink" Target="http://linux-ip.net/nf/nfk-traversal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erverfault.com/questions/514116/how-to-set-mark-on-packet-when-forwarding-it-in-nat-prerouting-table" TargetMode="External"/><Relationship Id="rId5" Type="http://schemas.openxmlformats.org/officeDocument/2006/relationships/hyperlink" Target="https://unix.stackexchange.com/questions/132130/iptables-based-redirect-captive-portal-style" TargetMode="External"/><Relationship Id="rId4" Type="http://schemas.openxmlformats.org/officeDocument/2006/relationships/hyperlink" Target="http://www.andybev.com/index.php/Using_iptables_and_PHP_to_create_a_captive_porta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erverfault.com/questions/514116/how-to-set-mark-on-packet-when-forwarding-it-in-nat-prerouting-table" TargetMode="External"/><Relationship Id="rId5" Type="http://schemas.openxmlformats.org/officeDocument/2006/relationships/hyperlink" Target="https://unix.stackexchange.com/questions/132130/iptables-based-redirect-captive-portal-style" TargetMode="External"/><Relationship Id="rId4" Type="http://schemas.openxmlformats.org/officeDocument/2006/relationships/hyperlink" Target="http://www.andybev.com/index.php/Using_iptables_and_PHP_to_create_a_captive_porta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erverfault.com/questions/514116/how-to-set-mark-on-packet-when-forwarding-it-in-nat-prerouting-table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unix.stackexchange.com/questions/132130/iptables-based-redirect-captive-portal-styl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andybev.com/index.php/Using_iptables_and_PHP_to_create_a_captive_portal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ix.stackexchange.com/questions/386242/captive-portal-using-apache/386243" TargetMode="External"/><Relationship Id="rId4" Type="http://schemas.openxmlformats.org/officeDocument/2006/relationships/hyperlink" Target="https://thinkincredible.intraway.com/blog-post/how-browser-identify-captive-portal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support.moonpoint.com/network/web/browser/firefox/detect_porta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blogs.technet.microsoft.com/netgeeks/2018/02/20/why-do-i-get-an-internet-explorer-or-edge-popup-open-when-i-get-connected-to-my-corpnet-or-a-public-network/" TargetMode="External"/><Relationship Id="rId5" Type="http://schemas.openxmlformats.org/officeDocument/2006/relationships/hyperlink" Target="https://unix.stackexchange.com/questions/386242/captive-portal-using-apache/386243" TargetMode="External"/><Relationship Id="rId4" Type="http://schemas.openxmlformats.org/officeDocument/2006/relationships/hyperlink" Target="https://thinkincredible.intraway.com/blog-post/how-browser-identify-captive-portal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w3schools.com/tags/att_input_autofocus.asp" TargetMode="External"/><Relationship Id="rId4" Type="http://schemas.openxmlformats.org/officeDocument/2006/relationships/hyperlink" Target="https://www.w3schools.com/tags/tag_input.as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code.google.com/p/pwauth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uug.ca/meetings/10-11.html#ap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hyperlink" Target="https://www.linuxquestions.org/questions/linux-security-4/selinux-unable-to-send-audit-message-4175591310/" TargetMode="External"/><Relationship Id="rId4" Type="http://schemas.openxmlformats.org/officeDocument/2006/relationships/hyperlink" Target="https://relativkreativ.at/articles/how-to-compile-a-selinux-policy-packag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C_address" TargetMode="External"/><Relationship Id="rId3" Type="http://schemas.openxmlformats.org/officeDocument/2006/relationships/hyperlink" Target="https://en.wikipedia.org/wiki/Payment_gateway" TargetMode="External"/><Relationship Id="rId7" Type="http://schemas.openxmlformats.org/officeDocument/2006/relationships/hyperlink" Target="https://en.wikipedia.org/wiki/TCP_por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Web_server" TargetMode="External"/><Relationship Id="rId5" Type="http://schemas.openxmlformats.org/officeDocument/2006/relationships/hyperlink" Target="https://en.wikipedia.org/wiki/Gateway_(computer_networking)" TargetMode="External"/><Relationship Id="rId10" Type="http://schemas.openxmlformats.org/officeDocument/2006/relationships/hyperlink" Target="https://en.wikipedia.org/wiki/Wikipedia:Text_of_Creative_Commons_Attribution-ShareAlike_3.0_Unported_License" TargetMode="External"/><Relationship Id="rId4" Type="http://schemas.openxmlformats.org/officeDocument/2006/relationships/hyperlink" Target="https://en.wikipedia.org/wiki/Acceptable_use_policy" TargetMode="External"/><Relationship Id="rId9" Type="http://schemas.openxmlformats.org/officeDocument/2006/relationships/hyperlink" Target="https://en.wikipedia.org/wiki/Captive_porta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creativecommons.org/licenses/by-sa/3.0/deed.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en:Creative_Commons" TargetMode="External"/><Relationship Id="rId5" Type="http://schemas.openxmlformats.org/officeDocument/2006/relationships/hyperlink" Target="https://commons.wikimedia.org/wiki/File:Osi-model-jb.svg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241" y="4030135"/>
            <a:ext cx="7925859" cy="674387"/>
          </a:xfrm>
        </p:spPr>
        <p:txBody>
          <a:bodyPr/>
          <a:lstStyle/>
          <a:p>
            <a:r>
              <a:rPr lang="en-US" sz="3600" dirty="0" smtClean="0"/>
              <a:t>Build an IP Captive Portal from Scratch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8" y="5156202"/>
            <a:ext cx="7903632" cy="558800"/>
          </a:xfrm>
        </p:spPr>
        <p:txBody>
          <a:bodyPr/>
          <a:lstStyle/>
          <a:p>
            <a:r>
              <a:rPr lang="en-US" sz="2400" dirty="0" smtClean="0"/>
              <a:t>Gilbert </a:t>
            </a:r>
            <a:r>
              <a:rPr lang="en-US" sz="2400" dirty="0" err="1" smtClean="0"/>
              <a:t>Detillieux</a:t>
            </a:r>
            <a:r>
              <a:rPr lang="en-US" sz="2400" dirty="0" smtClean="0"/>
              <a:t>, Computer Science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3468" y="6050724"/>
            <a:ext cx="5691071" cy="558800"/>
          </a:xfrm>
          <a:prstGeom prst="rect">
            <a:avLst/>
          </a:prstGeom>
        </p:spPr>
        <p:txBody>
          <a:bodyPr l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512909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Presented to MUUG, 13 November 2018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1241" y="4704523"/>
            <a:ext cx="7925859" cy="451680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spcBef>
                <a:spcPct val="0"/>
              </a:spcBef>
              <a:buNone/>
              <a:defRPr sz="6600" b="0" i="0" kern="1200">
                <a:solidFill>
                  <a:schemeClr val="tx1"/>
                </a:solidFill>
                <a:latin typeface="Minion Pro"/>
                <a:ea typeface="+mj-ea"/>
                <a:cs typeface="Minion Pro"/>
              </a:defRPr>
            </a:lvl1pPr>
          </a:lstStyle>
          <a:p>
            <a:r>
              <a:rPr lang="en-US" sz="2400" dirty="0" smtClean="0"/>
              <a:t>(For Fun</a:t>
            </a:r>
            <a:r>
              <a:rPr lang="en-US" sz="2400" dirty="0"/>
              <a:t> </a:t>
            </a:r>
            <a:r>
              <a:rPr lang="en-US" sz="2400" dirty="0" smtClean="0"/>
              <a:t>and Education, but Not for Profit)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46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703898"/>
            <a:ext cx="7632700" cy="855662"/>
          </a:xfrm>
        </p:spPr>
        <p:txBody>
          <a:bodyPr/>
          <a:lstStyle/>
          <a:p>
            <a:r>
              <a:rPr lang="en-US" sz="3800" dirty="0" smtClean="0"/>
              <a:t>1. </a:t>
            </a:r>
            <a:r>
              <a:rPr lang="en-US" sz="3800" dirty="0" err="1" smtClean="0"/>
              <a:t>dhcpd.conf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1426367"/>
            <a:ext cx="7632700" cy="4405473"/>
          </a:xfrm>
        </p:spPr>
        <p:txBody>
          <a:bodyPr numCol="1"/>
          <a:lstStyle/>
          <a:p>
            <a:pPr marL="342900" indent="-342900">
              <a:buFont typeface="+mj-lt"/>
              <a:buAutoNum type="arabicPeriod"/>
            </a:pPr>
            <a:r>
              <a:rPr lang="en-CA" sz="1400" dirty="0"/>
              <a:t># Pool of dynamic addresses for registered </a:t>
            </a:r>
            <a:r>
              <a:rPr lang="en-CA" sz="1400" dirty="0" smtClean="0"/>
              <a:t>clients (routed for NAT by default)...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pool </a:t>
            </a:r>
            <a:r>
              <a:rPr lang="en-CA" sz="1400" dirty="0"/>
              <a:t>{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</a:t>
            </a:r>
            <a:r>
              <a:rPr lang="en-CA" sz="1400" dirty="0" smtClean="0">
                <a:solidFill>
                  <a:srgbClr val="FF0000"/>
                </a:solidFill>
              </a:rPr>
              <a:t>option routers 192.168.0.1;</a:t>
            </a:r>
            <a:endParaRPr lang="en-CA" sz="1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option domain-name-servers 192.168.0.1;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max-lease-time  </a:t>
            </a:r>
            <a:r>
              <a:rPr lang="en-CA" sz="1400" dirty="0"/>
              <a:t>7200;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range </a:t>
            </a:r>
            <a:r>
              <a:rPr lang="en-CA" sz="1400" dirty="0"/>
              <a:t>dynamic-</a:t>
            </a:r>
            <a:r>
              <a:rPr lang="en-CA" sz="1400" dirty="0" err="1"/>
              <a:t>bootp</a:t>
            </a:r>
            <a:r>
              <a:rPr lang="en-CA" sz="1400" dirty="0"/>
              <a:t> </a:t>
            </a:r>
            <a:r>
              <a:rPr lang="en-CA" sz="1400" dirty="0" smtClean="0"/>
              <a:t>192.168.0.192 192.168.0.223</a:t>
            </a:r>
            <a:r>
              <a:rPr lang="en-CA" sz="14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</a:t>
            </a:r>
            <a:r>
              <a:rPr lang="en-CA" sz="1400" dirty="0" smtClean="0">
                <a:solidFill>
                  <a:srgbClr val="FF0000"/>
                </a:solidFill>
              </a:rPr>
              <a:t>deny </a:t>
            </a:r>
            <a:r>
              <a:rPr lang="en-CA" sz="1400" dirty="0">
                <a:solidFill>
                  <a:srgbClr val="FF0000"/>
                </a:solidFill>
              </a:rPr>
              <a:t>unknown-clients</a:t>
            </a:r>
            <a:r>
              <a:rPr lang="en-CA" sz="1400" dirty="0" smtClean="0">
                <a:solidFill>
                  <a:srgbClr val="FF0000"/>
                </a:solidFill>
              </a:rPr>
              <a:t>;</a:t>
            </a:r>
            <a:r>
              <a:rPr lang="en-CA" sz="1400" dirty="0" smtClean="0"/>
              <a:t>    …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}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# </a:t>
            </a:r>
            <a:r>
              <a:rPr lang="en-CA" sz="1400" dirty="0"/>
              <a:t>Pool of dynamic addresses for non-registered clients...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/>
              <a:t># </a:t>
            </a:r>
            <a:r>
              <a:rPr lang="en-CA" sz="1400" dirty="0" smtClean="0"/>
              <a:t>(routed to </a:t>
            </a:r>
            <a:r>
              <a:rPr lang="en-CA" sz="1400" dirty="0"/>
              <a:t>captive portal </a:t>
            </a:r>
            <a:r>
              <a:rPr lang="en-CA" sz="1400" dirty="0" smtClean="0"/>
              <a:t>until they authenticate, after </a:t>
            </a:r>
            <a:r>
              <a:rPr lang="en-CA" sz="1400" dirty="0"/>
              <a:t>which, they get NAT </a:t>
            </a:r>
            <a:r>
              <a:rPr lang="en-CA" sz="1400" dirty="0" smtClean="0"/>
              <a:t>access)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pool </a:t>
            </a:r>
            <a:r>
              <a:rPr lang="en-CA" sz="1400" dirty="0"/>
              <a:t>{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</a:t>
            </a:r>
            <a:r>
              <a:rPr lang="en-CA" sz="1400" dirty="0" smtClean="0">
                <a:solidFill>
                  <a:srgbClr val="FF0000"/>
                </a:solidFill>
              </a:rPr>
              <a:t>option </a:t>
            </a:r>
            <a:r>
              <a:rPr lang="en-CA" sz="1400" dirty="0">
                <a:solidFill>
                  <a:srgbClr val="FF0000"/>
                </a:solidFill>
              </a:rPr>
              <a:t>routers </a:t>
            </a:r>
            <a:r>
              <a:rPr lang="en-CA" sz="1400" dirty="0" smtClean="0">
                <a:solidFill>
                  <a:srgbClr val="FF0000"/>
                </a:solidFill>
              </a:rPr>
              <a:t>192.168.0.99;</a:t>
            </a:r>
            <a:endParaRPr lang="en-CA" sz="1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option domain-name-servers 192.168.0.99;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max-lease-time  </a:t>
            </a:r>
            <a:r>
              <a:rPr lang="en-CA" sz="1400" dirty="0"/>
              <a:t>1800;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range </a:t>
            </a:r>
            <a:r>
              <a:rPr lang="en-CA" sz="1400" dirty="0"/>
              <a:t>dynamic-</a:t>
            </a:r>
            <a:r>
              <a:rPr lang="en-CA" sz="1400" dirty="0" err="1"/>
              <a:t>bootp</a:t>
            </a:r>
            <a:r>
              <a:rPr lang="en-CA" sz="1400" dirty="0"/>
              <a:t> </a:t>
            </a:r>
            <a:r>
              <a:rPr lang="en-CA" sz="1400" dirty="0" smtClean="0"/>
              <a:t>192.168.0.224 192.168.0.239</a:t>
            </a:r>
            <a:r>
              <a:rPr lang="en-CA" sz="14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</a:t>
            </a:r>
            <a:r>
              <a:rPr lang="en-CA" sz="1400" dirty="0" smtClean="0">
                <a:solidFill>
                  <a:srgbClr val="FF0000"/>
                </a:solidFill>
              </a:rPr>
              <a:t>allow </a:t>
            </a:r>
            <a:r>
              <a:rPr lang="en-CA" sz="1400" dirty="0">
                <a:solidFill>
                  <a:srgbClr val="FF0000"/>
                </a:solidFill>
              </a:rPr>
              <a:t>unknown-clients;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}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5920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703898"/>
            <a:ext cx="7632700" cy="855662"/>
          </a:xfrm>
        </p:spPr>
        <p:txBody>
          <a:bodyPr/>
          <a:lstStyle/>
          <a:p>
            <a:r>
              <a:rPr lang="en-US" sz="3800" dirty="0" smtClean="0"/>
              <a:t>1. </a:t>
            </a:r>
            <a:r>
              <a:rPr lang="en-US" sz="3800" dirty="0" err="1" smtClean="0"/>
              <a:t>dhcpd.conf</a:t>
            </a:r>
            <a:r>
              <a:rPr lang="en-US" sz="3800" dirty="0" smtClean="0"/>
              <a:t>, multi-subnet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1426367"/>
            <a:ext cx="7632700" cy="4405473"/>
          </a:xfrm>
        </p:spPr>
        <p:txBody>
          <a:bodyPr numCol="1"/>
          <a:lstStyle/>
          <a:p>
            <a:pPr marL="342900" indent="-342900">
              <a:buFont typeface="+mj-lt"/>
              <a:buAutoNum type="arabicPeriod"/>
            </a:pPr>
            <a:r>
              <a:rPr lang="en-CA" sz="1400" dirty="0">
                <a:solidFill>
                  <a:srgbClr val="FF0000"/>
                </a:solidFill>
              </a:rPr>
              <a:t>shared-network</a:t>
            </a:r>
            <a:r>
              <a:rPr lang="en-CA" sz="1400" dirty="0"/>
              <a:t> </a:t>
            </a:r>
            <a:r>
              <a:rPr lang="en-CA" sz="1400" dirty="0" smtClean="0"/>
              <a:t>example.com </a:t>
            </a:r>
            <a:r>
              <a:rPr lang="en-CA" sz="1400" dirty="0"/>
              <a:t>{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/>
              <a:t>    </a:t>
            </a:r>
            <a:r>
              <a:rPr lang="en-CA" sz="1400" dirty="0">
                <a:solidFill>
                  <a:srgbClr val="FF0000"/>
                </a:solidFill>
              </a:rPr>
              <a:t>subnet </a:t>
            </a:r>
            <a:r>
              <a:rPr lang="en-CA" sz="1400" dirty="0" smtClean="0">
                <a:solidFill>
                  <a:srgbClr val="FF0000"/>
                </a:solidFill>
              </a:rPr>
              <a:t>192.168.0.0</a:t>
            </a:r>
            <a:r>
              <a:rPr lang="en-CA" sz="1400" dirty="0" smtClean="0"/>
              <a:t> </a:t>
            </a:r>
            <a:r>
              <a:rPr lang="en-CA" sz="1400" dirty="0" err="1"/>
              <a:t>netmask</a:t>
            </a:r>
            <a:r>
              <a:rPr lang="en-CA" sz="1400" dirty="0"/>
              <a:t> </a:t>
            </a:r>
            <a:r>
              <a:rPr lang="en-CA" sz="1400" dirty="0" smtClean="0"/>
              <a:t>255.255.255.0 </a:t>
            </a:r>
            <a:r>
              <a:rPr lang="en-CA" sz="1400" dirty="0"/>
              <a:t>{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    pool {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        option </a:t>
            </a:r>
            <a:r>
              <a:rPr lang="en-CA" sz="1400" dirty="0"/>
              <a:t>routers 192.168.0.1;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        option </a:t>
            </a:r>
            <a:r>
              <a:rPr lang="en-CA" sz="1400" dirty="0"/>
              <a:t>domain-name-servers 192.168.0.1;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        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400" dirty="0" smtClean="0"/>
              <a:t>       }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}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/>
              <a:t> </a:t>
            </a:r>
            <a:r>
              <a:rPr lang="en-CA" sz="1400" dirty="0" smtClean="0"/>
              <a:t>   </a:t>
            </a:r>
            <a:r>
              <a:rPr lang="en-CA" sz="1400" dirty="0" smtClean="0">
                <a:solidFill>
                  <a:srgbClr val="FF0000"/>
                </a:solidFill>
              </a:rPr>
              <a:t>subnet 192.168.99.0</a:t>
            </a:r>
            <a:r>
              <a:rPr lang="en-CA" sz="1400" dirty="0" smtClean="0"/>
              <a:t> </a:t>
            </a:r>
            <a:r>
              <a:rPr lang="en-CA" sz="1400" dirty="0" err="1"/>
              <a:t>netmask</a:t>
            </a:r>
            <a:r>
              <a:rPr lang="en-CA" sz="1400" dirty="0"/>
              <a:t> 255.255.255.0 {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/>
              <a:t>        pool {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        option </a:t>
            </a:r>
            <a:r>
              <a:rPr lang="en-CA" sz="1400" dirty="0"/>
              <a:t>routers </a:t>
            </a:r>
            <a:r>
              <a:rPr lang="en-CA" sz="1400" dirty="0" smtClean="0"/>
              <a:t>192.168.99.1</a:t>
            </a:r>
            <a:r>
              <a:rPr lang="en-CA" sz="14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/>
              <a:t>            option domain-name-servers </a:t>
            </a:r>
            <a:r>
              <a:rPr lang="en-CA" sz="1400" dirty="0" smtClean="0"/>
              <a:t>192.168.99.1;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        </a:t>
            </a:r>
            <a:r>
              <a:rPr lang="en-CA" sz="1400" dirty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       }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}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}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2382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703898"/>
            <a:ext cx="7632700" cy="855662"/>
          </a:xfrm>
        </p:spPr>
        <p:txBody>
          <a:bodyPr/>
          <a:lstStyle/>
          <a:p>
            <a:r>
              <a:rPr lang="en-US" sz="3800" dirty="0" smtClean="0"/>
              <a:t>1. </a:t>
            </a:r>
            <a:r>
              <a:rPr lang="en-US" sz="3800" dirty="0" err="1" smtClean="0"/>
              <a:t>dhcpd.conf</a:t>
            </a:r>
            <a:r>
              <a:rPr lang="en-US" sz="3800" dirty="0" smtClean="0"/>
              <a:t>, RFC 7710 Option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1426367"/>
            <a:ext cx="7632700" cy="4405473"/>
          </a:xfrm>
        </p:spPr>
        <p:txBody>
          <a:bodyPr numCol="1"/>
          <a:lstStyle/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rgbClr val="FF0000"/>
                </a:solidFill>
              </a:rPr>
              <a:t>option captive-portal-rfc7710 code 160 = string</a:t>
            </a:r>
            <a:r>
              <a:rPr lang="fr-FR" sz="1400" dirty="0" smtClean="0">
                <a:solidFill>
                  <a:srgbClr val="FF0000"/>
                </a:solidFill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 smtClean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pool {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        option </a:t>
            </a:r>
            <a:r>
              <a:rPr lang="en-CA" sz="1400" dirty="0"/>
              <a:t>routers 192.168.0.1;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        option </a:t>
            </a:r>
            <a:r>
              <a:rPr lang="en-CA" sz="1400" dirty="0"/>
              <a:t>domain-name-servers 192.168.0.1;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        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}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pool </a:t>
            </a:r>
            <a:r>
              <a:rPr lang="en-CA" sz="1400" dirty="0"/>
              <a:t>{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        option </a:t>
            </a:r>
            <a:r>
              <a:rPr lang="en-CA" sz="1400" dirty="0"/>
              <a:t>routers </a:t>
            </a:r>
            <a:r>
              <a:rPr lang="en-CA" sz="1400" dirty="0" smtClean="0"/>
              <a:t>192.168.0.99;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/>
              <a:t>            option domain-name-servers </a:t>
            </a:r>
            <a:r>
              <a:rPr lang="en-CA" sz="1400" dirty="0" smtClean="0"/>
              <a:t>192.168.0.99;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400" dirty="0" smtClean="0"/>
              <a:t>           </a:t>
            </a:r>
            <a:r>
              <a:rPr lang="en-CA" sz="1400" dirty="0">
                <a:solidFill>
                  <a:srgbClr val="FF0000"/>
                </a:solidFill>
              </a:rPr>
              <a:t>option captive-portal-rfc7710 "https</a:t>
            </a:r>
            <a:r>
              <a:rPr lang="en-CA" sz="1400" dirty="0" smtClean="0">
                <a:solidFill>
                  <a:srgbClr val="FF0000"/>
                </a:solidFill>
              </a:rPr>
              <a:t>://192.168.0.99/captive/portal.html";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            </a:t>
            </a:r>
            <a:r>
              <a:rPr lang="en-CA" sz="1400" dirty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       }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130" y="6037445"/>
            <a:ext cx="556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Sources: </a:t>
            </a:r>
            <a:r>
              <a:rPr lang="en-US" sz="1000" dirty="0">
                <a:latin typeface="+mj-lt"/>
                <a:hlinkClick r:id="rId4"/>
              </a:rPr>
              <a:t>https://</a:t>
            </a:r>
            <a:r>
              <a:rPr lang="en-US" sz="1000" dirty="0" smtClean="0">
                <a:latin typeface="+mj-lt"/>
                <a:hlinkClick r:id="rId4"/>
              </a:rPr>
              <a:t>en.wikipedia.org/wiki/Captive_portal</a:t>
            </a:r>
            <a:endParaRPr lang="en-US" sz="1000" dirty="0" smtClean="0">
              <a:latin typeface="+mj-lt"/>
            </a:endParaRPr>
          </a:p>
          <a:p>
            <a:r>
              <a:rPr lang="en-US" sz="1000" dirty="0">
                <a:latin typeface="+mj-lt"/>
                <a:hlinkClick r:id="rId5"/>
              </a:rPr>
              <a:t>https://</a:t>
            </a:r>
            <a:r>
              <a:rPr lang="en-US" sz="1000" dirty="0" smtClean="0">
                <a:latin typeface="+mj-lt"/>
                <a:hlinkClick r:id="rId5"/>
              </a:rPr>
              <a:t>sources.open-infrastructure.net/software/captive-portal/commit/share/doc/examples/isc-dhcp-server.conf?id=acbed62669206f2aa5bd05f21403a315259cfc9f&amp;context=15</a:t>
            </a:r>
            <a:endParaRPr lang="en-US" sz="1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53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 smtClean="0">
                <a:solidFill>
                  <a:schemeClr val="bg1"/>
                </a:solidFill>
              </a:rPr>
              <a:t>Netfilter</a:t>
            </a:r>
            <a:r>
              <a:rPr lang="en-US" sz="3800" dirty="0" smtClean="0">
                <a:solidFill>
                  <a:schemeClr val="bg1"/>
                </a:solidFill>
              </a:rPr>
              <a:t> Packet Traversal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701039"/>
            <a:ext cx="7856220" cy="616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703898"/>
            <a:ext cx="7632700" cy="855662"/>
          </a:xfrm>
        </p:spPr>
        <p:txBody>
          <a:bodyPr/>
          <a:lstStyle/>
          <a:p>
            <a:r>
              <a:rPr lang="en-US" sz="3800" dirty="0" smtClean="0"/>
              <a:t>2. </a:t>
            </a:r>
            <a:r>
              <a:rPr lang="en-US" sz="3800" dirty="0" err="1" smtClean="0"/>
              <a:t>Iptables</a:t>
            </a:r>
            <a:r>
              <a:rPr lang="en-US" sz="3800" dirty="0" smtClean="0"/>
              <a:t> DNAT &amp; SNAT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09600" y="1426367"/>
            <a:ext cx="7632700" cy="4405473"/>
          </a:xfrm>
        </p:spPr>
        <p:txBody>
          <a:bodyPr numCol="1"/>
          <a:lstStyle/>
          <a:p>
            <a:r>
              <a:rPr lang="en-CA" sz="2400" dirty="0" err="1" smtClean="0"/>
              <a:t>iptables</a:t>
            </a:r>
            <a:r>
              <a:rPr lang="en-CA" sz="2400" dirty="0" smtClean="0"/>
              <a:t> -</a:t>
            </a:r>
            <a:r>
              <a:rPr lang="en-CA" sz="2400" dirty="0"/>
              <a:t>A PREROUTING </a:t>
            </a:r>
            <a:r>
              <a:rPr lang="en-CA" sz="2400" dirty="0" smtClean="0"/>
              <a:t>–</a:t>
            </a:r>
            <a:r>
              <a:rPr lang="en-CA" sz="2400" dirty="0" err="1" smtClean="0"/>
              <a:t>i</a:t>
            </a:r>
            <a:r>
              <a:rPr lang="en-CA" sz="2400" dirty="0" smtClean="0"/>
              <a:t> eth0 </a:t>
            </a:r>
            <a:br>
              <a:rPr lang="en-CA" sz="2400" dirty="0" smtClean="0"/>
            </a:br>
            <a:r>
              <a:rPr lang="en-CA" sz="2400" dirty="0" smtClean="0"/>
              <a:t>-j </a:t>
            </a:r>
            <a:r>
              <a:rPr lang="en-CA" sz="2400" dirty="0">
                <a:solidFill>
                  <a:srgbClr val="FF0000"/>
                </a:solidFill>
              </a:rPr>
              <a:t>DNAT</a:t>
            </a:r>
            <a:r>
              <a:rPr lang="en-CA" sz="2400" dirty="0"/>
              <a:t> --</a:t>
            </a:r>
            <a:r>
              <a:rPr lang="en-CA" sz="2400" dirty="0" smtClean="0"/>
              <a:t>to-destination 192.168.0.99</a:t>
            </a:r>
          </a:p>
          <a:p>
            <a:pPr lvl="1"/>
            <a:r>
              <a:rPr lang="en-US" sz="1800" dirty="0" smtClean="0">
                <a:latin typeface="+mj-lt"/>
              </a:rPr>
              <a:t># For a static destination address (can be other than host itself)</a:t>
            </a:r>
            <a:endParaRPr lang="en-CA" sz="1800" dirty="0">
              <a:latin typeface="+mj-lt"/>
            </a:endParaRPr>
          </a:p>
          <a:p>
            <a:r>
              <a:rPr lang="en-CA" sz="2400" dirty="0" err="1" smtClean="0"/>
              <a:t>iptables</a:t>
            </a:r>
            <a:r>
              <a:rPr lang="en-CA" sz="2400" dirty="0" smtClean="0"/>
              <a:t> -</a:t>
            </a:r>
            <a:r>
              <a:rPr lang="en-CA" sz="2400" dirty="0"/>
              <a:t>A PREROUTING </a:t>
            </a:r>
            <a:r>
              <a:rPr lang="en-CA" sz="2400" dirty="0" smtClean="0"/>
              <a:t>-</a:t>
            </a:r>
            <a:r>
              <a:rPr lang="en-CA" sz="2400" dirty="0" err="1" smtClean="0"/>
              <a:t>i</a:t>
            </a:r>
            <a:r>
              <a:rPr lang="en-CA" sz="2400" dirty="0" smtClean="0"/>
              <a:t> eth0 -j </a:t>
            </a:r>
            <a:r>
              <a:rPr lang="en-CA" sz="2400" dirty="0" smtClean="0">
                <a:solidFill>
                  <a:srgbClr val="FF0000"/>
                </a:solidFill>
              </a:rPr>
              <a:t>REDIRECT</a:t>
            </a:r>
          </a:p>
          <a:p>
            <a:pPr lvl="1"/>
            <a:r>
              <a:rPr lang="en-US" sz="1800" dirty="0" smtClean="0">
                <a:latin typeface="+mj-lt"/>
              </a:rPr>
              <a:t># DNAT to incoming </a:t>
            </a:r>
            <a:r>
              <a:rPr lang="en-US" sz="1800" dirty="0">
                <a:latin typeface="+mj-lt"/>
              </a:rPr>
              <a:t>address </a:t>
            </a:r>
            <a:r>
              <a:rPr lang="en-US" sz="1800" dirty="0" smtClean="0">
                <a:latin typeface="+mj-lt"/>
              </a:rPr>
              <a:t>of </a:t>
            </a:r>
            <a:r>
              <a:rPr lang="en-US" sz="1800" dirty="0">
                <a:latin typeface="+mj-lt"/>
              </a:rPr>
              <a:t>host </a:t>
            </a:r>
            <a:r>
              <a:rPr lang="en-US" sz="1800" dirty="0" smtClean="0">
                <a:latin typeface="+mj-lt"/>
              </a:rPr>
              <a:t>itself</a:t>
            </a:r>
            <a:endParaRPr lang="en-CA" sz="1800" dirty="0">
              <a:latin typeface="+mj-lt"/>
            </a:endParaRPr>
          </a:p>
          <a:p>
            <a:r>
              <a:rPr lang="en-CA" sz="2400" dirty="0" err="1"/>
              <a:t>iptables</a:t>
            </a:r>
            <a:r>
              <a:rPr lang="en-CA" sz="2400" dirty="0"/>
              <a:t> -A </a:t>
            </a:r>
            <a:r>
              <a:rPr lang="en-CA" sz="2400" dirty="0" smtClean="0"/>
              <a:t>POSTROUTING –o eth1</a:t>
            </a:r>
            <a:br>
              <a:rPr lang="en-CA" sz="2400" dirty="0" smtClean="0"/>
            </a:br>
            <a:r>
              <a:rPr lang="en-CA" sz="2400" dirty="0" smtClean="0"/>
              <a:t>-</a:t>
            </a:r>
            <a:r>
              <a:rPr lang="en-CA" sz="2400" dirty="0"/>
              <a:t>j </a:t>
            </a:r>
            <a:r>
              <a:rPr lang="en-CA" sz="2400" dirty="0" smtClean="0">
                <a:solidFill>
                  <a:srgbClr val="FF0000"/>
                </a:solidFill>
              </a:rPr>
              <a:t>SNAT</a:t>
            </a:r>
            <a:r>
              <a:rPr lang="en-CA" sz="2400" dirty="0" smtClean="0"/>
              <a:t> </a:t>
            </a:r>
            <a:r>
              <a:rPr lang="en-CA" sz="2400" dirty="0"/>
              <a:t>--</a:t>
            </a:r>
            <a:r>
              <a:rPr lang="en-CA" sz="2400" dirty="0" smtClean="0"/>
              <a:t>to-source 192.168.1.99</a:t>
            </a:r>
          </a:p>
          <a:p>
            <a:pPr lvl="1"/>
            <a:r>
              <a:rPr lang="en-US" sz="1800" dirty="0" smtClean="0">
                <a:latin typeface="+mj-lt"/>
              </a:rPr>
              <a:t># For a static source address (i.e. outward-facing IP of host itself)</a:t>
            </a:r>
            <a:endParaRPr lang="en-CA" sz="1800" dirty="0">
              <a:latin typeface="+mj-lt"/>
            </a:endParaRPr>
          </a:p>
          <a:p>
            <a:r>
              <a:rPr lang="en-CA" sz="2400" dirty="0" err="1" smtClean="0"/>
              <a:t>iptables</a:t>
            </a:r>
            <a:r>
              <a:rPr lang="en-CA" sz="2400" dirty="0" smtClean="0"/>
              <a:t> -</a:t>
            </a:r>
            <a:r>
              <a:rPr lang="en-CA" sz="2400" dirty="0"/>
              <a:t>A POSTROUTING -o </a:t>
            </a:r>
            <a:r>
              <a:rPr lang="en-CA" sz="2400" dirty="0" smtClean="0"/>
              <a:t>eth1 </a:t>
            </a:r>
            <a:br>
              <a:rPr lang="en-CA" sz="2400" dirty="0" smtClean="0"/>
            </a:br>
            <a:r>
              <a:rPr lang="en-CA" sz="2400" dirty="0" smtClean="0"/>
              <a:t>-</a:t>
            </a:r>
            <a:r>
              <a:rPr lang="en-CA" sz="2400" dirty="0"/>
              <a:t>j </a:t>
            </a:r>
            <a:r>
              <a:rPr lang="en-CA" sz="2400" dirty="0" smtClean="0">
                <a:solidFill>
                  <a:srgbClr val="FF0000"/>
                </a:solidFill>
              </a:rPr>
              <a:t>MASQUERADE</a:t>
            </a:r>
          </a:p>
          <a:p>
            <a:pPr lvl="1"/>
            <a:r>
              <a:rPr lang="en-US" sz="1800" dirty="0" smtClean="0">
                <a:latin typeface="+mj-lt"/>
              </a:rPr>
              <a:t># SNAT from a dynamic source address (of host itself)</a:t>
            </a:r>
            <a:endParaRPr lang="en-CA" sz="180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6037445"/>
            <a:ext cx="58750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Sources: </a:t>
            </a:r>
            <a:r>
              <a:rPr lang="en-US" sz="900" dirty="0" smtClean="0">
                <a:latin typeface="+mj-lt"/>
                <a:hlinkClick r:id="rId4"/>
              </a:rPr>
              <a:t>http</a:t>
            </a:r>
            <a:r>
              <a:rPr lang="en-US" sz="900" dirty="0">
                <a:latin typeface="+mj-lt"/>
                <a:hlinkClick r:id="rId4"/>
              </a:rPr>
              <a:t>://</a:t>
            </a:r>
            <a:r>
              <a:rPr lang="en-US" sz="900" dirty="0" smtClean="0">
                <a:latin typeface="+mj-lt"/>
                <a:hlinkClick r:id="rId4"/>
              </a:rPr>
              <a:t>www.andybev.com/index.php/Using_iptables_and_PHP_to_create_a_captive_portal</a:t>
            </a:r>
            <a:endParaRPr lang="en-US" sz="900" dirty="0">
              <a:latin typeface="+mj-lt"/>
            </a:endParaRPr>
          </a:p>
          <a:p>
            <a:r>
              <a:rPr lang="en-US" sz="900" dirty="0">
                <a:latin typeface="+mj-lt"/>
                <a:hlinkClick r:id="rId5"/>
              </a:rPr>
              <a:t>https://</a:t>
            </a:r>
            <a:r>
              <a:rPr lang="en-US" sz="900" dirty="0" smtClean="0">
                <a:latin typeface="+mj-lt"/>
                <a:hlinkClick r:id="rId5"/>
              </a:rPr>
              <a:t>unix.stackexchange.com/questions/132130/iptables-based-redirect-captive-portal-style</a:t>
            </a:r>
            <a:endParaRPr lang="en-US" sz="900" dirty="0">
              <a:latin typeface="+mj-lt"/>
            </a:endParaRPr>
          </a:p>
          <a:p>
            <a:r>
              <a:rPr lang="en-US" sz="900" dirty="0">
                <a:latin typeface="+mj-lt"/>
                <a:hlinkClick r:id="rId6"/>
              </a:rPr>
              <a:t>https://</a:t>
            </a:r>
            <a:r>
              <a:rPr lang="en-US" sz="900" dirty="0" smtClean="0">
                <a:latin typeface="+mj-lt"/>
                <a:hlinkClick r:id="rId6"/>
              </a:rPr>
              <a:t>serverfault.com/questions/514116/how-to-set-mark-on-packet-when-forwarding-it-in-nat-prerouting-table</a:t>
            </a:r>
            <a:endParaRPr lang="en-US" sz="9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34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703898"/>
            <a:ext cx="7632700" cy="855662"/>
          </a:xfrm>
        </p:spPr>
        <p:txBody>
          <a:bodyPr/>
          <a:lstStyle/>
          <a:p>
            <a:r>
              <a:rPr lang="en-US" sz="3800" dirty="0" smtClean="0"/>
              <a:t>2. </a:t>
            </a:r>
            <a:r>
              <a:rPr lang="en-US" sz="3800" dirty="0" err="1" smtClean="0"/>
              <a:t>Iptables</a:t>
            </a:r>
            <a:r>
              <a:rPr lang="en-US" sz="3800" dirty="0" smtClean="0"/>
              <a:t> Script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1426367"/>
            <a:ext cx="7632700" cy="4405473"/>
          </a:xfrm>
        </p:spPr>
        <p:txBody>
          <a:bodyPr numCol="1"/>
          <a:lstStyle/>
          <a:p>
            <a:pPr marL="342900" indent="-342900">
              <a:buFont typeface="+mj-lt"/>
              <a:buAutoNum type="arabicPeriod"/>
            </a:pPr>
            <a:r>
              <a:rPr lang="en-CA" sz="1400" dirty="0"/>
              <a:t># Accept all traffic destined for private net...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err="1"/>
              <a:t>i</a:t>
            </a:r>
            <a:r>
              <a:rPr lang="en-CA" sz="1400" dirty="0" err="1" smtClean="0"/>
              <a:t>ptables</a:t>
            </a:r>
            <a:r>
              <a:rPr lang="en-CA" sz="1400" dirty="0" smtClean="0"/>
              <a:t> -A </a:t>
            </a:r>
            <a:r>
              <a:rPr lang="en-CA" sz="1400" dirty="0"/>
              <a:t>PREROUTING -d </a:t>
            </a:r>
            <a:r>
              <a:rPr lang="en-CA" sz="1400" dirty="0" smtClean="0"/>
              <a:t>192.168.0.0/24 </a:t>
            </a:r>
            <a:r>
              <a:rPr lang="en-CA" sz="1400" dirty="0"/>
              <a:t>-j ACCEPT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# </a:t>
            </a:r>
            <a:r>
              <a:rPr lang="en-CA" sz="1400" dirty="0"/>
              <a:t>Allow access to </a:t>
            </a:r>
            <a:r>
              <a:rPr lang="en-CA" sz="1400" dirty="0" smtClean="0"/>
              <a:t>internal </a:t>
            </a:r>
            <a:r>
              <a:rPr lang="en-CA" sz="1400" dirty="0"/>
              <a:t>web server(s</a:t>
            </a:r>
            <a:r>
              <a:rPr lang="en-CA" sz="1400" dirty="0" smtClean="0"/>
              <a:t>), if needed...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err="1" smtClean="0"/>
              <a:t>iptables</a:t>
            </a:r>
            <a:r>
              <a:rPr lang="en-CA" sz="1400" dirty="0" smtClean="0"/>
              <a:t> -</a:t>
            </a:r>
            <a:r>
              <a:rPr lang="en-CA" sz="1400" dirty="0"/>
              <a:t>A PREROUTING -d </a:t>
            </a:r>
            <a:r>
              <a:rPr lang="en-CA" sz="1400" dirty="0" smtClean="0"/>
              <a:t>192.168.20.40 </a:t>
            </a:r>
            <a:r>
              <a:rPr lang="en-CA" sz="1400" dirty="0"/>
              <a:t>-m </a:t>
            </a:r>
            <a:r>
              <a:rPr lang="en-CA" sz="1400" dirty="0" err="1"/>
              <a:t>tcp</a:t>
            </a:r>
            <a:r>
              <a:rPr lang="en-CA" sz="1400" dirty="0"/>
              <a:t> -p </a:t>
            </a:r>
            <a:r>
              <a:rPr lang="en-CA" sz="1400" dirty="0" err="1"/>
              <a:t>tcp</a:t>
            </a:r>
            <a:r>
              <a:rPr lang="en-CA" sz="1400" dirty="0"/>
              <a:t> -m multiport --</a:t>
            </a:r>
            <a:r>
              <a:rPr lang="en-CA" sz="1400" dirty="0" err="1"/>
              <a:t>dports</a:t>
            </a:r>
            <a:r>
              <a:rPr lang="en-CA" sz="1400" dirty="0"/>
              <a:t> 80,443 </a:t>
            </a: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1400" dirty="0" smtClean="0"/>
              <a:t>-</a:t>
            </a:r>
            <a:r>
              <a:rPr lang="en-CA" sz="1400" dirty="0"/>
              <a:t>j </a:t>
            </a:r>
            <a:r>
              <a:rPr lang="en-CA" sz="1400" dirty="0" smtClean="0"/>
              <a:t>ACCEPT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err="1" smtClean="0"/>
              <a:t>iptables</a:t>
            </a:r>
            <a:r>
              <a:rPr lang="en-CA" sz="1400" dirty="0" smtClean="0"/>
              <a:t> -</a:t>
            </a:r>
            <a:r>
              <a:rPr lang="en-CA" sz="1400" dirty="0"/>
              <a:t>A PREROUTING -d </a:t>
            </a:r>
            <a:r>
              <a:rPr lang="en-CA" sz="1400" dirty="0" smtClean="0"/>
              <a:t>192.168.20.41 </a:t>
            </a:r>
            <a:r>
              <a:rPr lang="en-CA" sz="1400" dirty="0"/>
              <a:t>-m </a:t>
            </a:r>
            <a:r>
              <a:rPr lang="en-CA" sz="1400" dirty="0" err="1"/>
              <a:t>tcp</a:t>
            </a:r>
            <a:r>
              <a:rPr lang="en-CA" sz="1400" dirty="0"/>
              <a:t> -p </a:t>
            </a:r>
            <a:r>
              <a:rPr lang="en-CA" sz="1400" dirty="0" err="1"/>
              <a:t>tcp</a:t>
            </a:r>
            <a:r>
              <a:rPr lang="en-CA" sz="1400" dirty="0"/>
              <a:t> -m multiport --</a:t>
            </a:r>
            <a:r>
              <a:rPr lang="en-CA" sz="1400" dirty="0" err="1"/>
              <a:t>dports</a:t>
            </a:r>
            <a:r>
              <a:rPr lang="en-CA" sz="1400" dirty="0"/>
              <a:t> 80,443 </a:t>
            </a: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1400" dirty="0" smtClean="0"/>
              <a:t>-</a:t>
            </a:r>
            <a:r>
              <a:rPr lang="en-CA" sz="1400" dirty="0"/>
              <a:t>j </a:t>
            </a:r>
            <a:r>
              <a:rPr lang="en-CA" sz="1400" dirty="0" smtClean="0"/>
              <a:t>ACCEPT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# </a:t>
            </a:r>
            <a:r>
              <a:rPr lang="en-CA" sz="1400" dirty="0"/>
              <a:t>Re-route only DNS, HTTP and HTTPS, for entire private net...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err="1" smtClean="0"/>
              <a:t>iptables</a:t>
            </a:r>
            <a:r>
              <a:rPr lang="en-CA" sz="1400" dirty="0" smtClean="0"/>
              <a:t> -</a:t>
            </a:r>
            <a:r>
              <a:rPr lang="en-CA" sz="1400" dirty="0"/>
              <a:t>A PREROUTING -s </a:t>
            </a:r>
            <a:r>
              <a:rPr lang="en-CA" sz="1400" dirty="0" smtClean="0"/>
              <a:t>192.168.0.0/24 </a:t>
            </a:r>
            <a:r>
              <a:rPr lang="en-CA" sz="1400" dirty="0"/>
              <a:t>-m </a:t>
            </a:r>
            <a:r>
              <a:rPr lang="en-CA" sz="1400" dirty="0" err="1"/>
              <a:t>udp</a:t>
            </a:r>
            <a:r>
              <a:rPr lang="en-CA" sz="1400" dirty="0"/>
              <a:t> -p </a:t>
            </a:r>
            <a:r>
              <a:rPr lang="en-CA" sz="1400" dirty="0" err="1"/>
              <a:t>udp</a:t>
            </a:r>
            <a:r>
              <a:rPr lang="en-CA" sz="1400" dirty="0"/>
              <a:t> --</a:t>
            </a:r>
            <a:r>
              <a:rPr lang="en-CA" sz="1400" dirty="0" err="1"/>
              <a:t>dport</a:t>
            </a:r>
            <a:r>
              <a:rPr lang="en-CA" sz="1400" dirty="0"/>
              <a:t> 53 </a:t>
            </a: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1400" dirty="0" smtClean="0"/>
              <a:t>-</a:t>
            </a:r>
            <a:r>
              <a:rPr lang="en-CA" sz="1400" dirty="0"/>
              <a:t>j DNAT --</a:t>
            </a:r>
            <a:r>
              <a:rPr lang="en-CA" sz="1400" dirty="0" smtClean="0"/>
              <a:t>to-destination 192.168.0.99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err="1" smtClean="0"/>
              <a:t>iptables</a:t>
            </a:r>
            <a:r>
              <a:rPr lang="en-CA" sz="1400" dirty="0" smtClean="0"/>
              <a:t> -</a:t>
            </a:r>
            <a:r>
              <a:rPr lang="en-CA" sz="1400" dirty="0"/>
              <a:t>A PREROUTING -s </a:t>
            </a:r>
            <a:r>
              <a:rPr lang="en-CA" sz="1400" dirty="0" smtClean="0"/>
              <a:t>192.168.0.0/24 </a:t>
            </a:r>
            <a:r>
              <a:rPr lang="en-CA" sz="1400" dirty="0"/>
              <a:t>-m </a:t>
            </a:r>
            <a:r>
              <a:rPr lang="en-CA" sz="1400" dirty="0" err="1"/>
              <a:t>tcp</a:t>
            </a:r>
            <a:r>
              <a:rPr lang="en-CA" sz="1400" dirty="0"/>
              <a:t> -p </a:t>
            </a:r>
            <a:r>
              <a:rPr lang="en-CA" sz="1400" dirty="0" err="1"/>
              <a:t>tcp</a:t>
            </a:r>
            <a:r>
              <a:rPr lang="en-CA" sz="1400" dirty="0"/>
              <a:t> -m multiport --</a:t>
            </a:r>
            <a:r>
              <a:rPr lang="en-CA" sz="1400" dirty="0" err="1"/>
              <a:t>dports</a:t>
            </a:r>
            <a:r>
              <a:rPr lang="en-CA" sz="1400" dirty="0"/>
              <a:t> 53,80,443 </a:t>
            </a: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1400" dirty="0" smtClean="0"/>
              <a:t>-j </a:t>
            </a:r>
            <a:r>
              <a:rPr lang="en-CA" sz="1400" dirty="0"/>
              <a:t>DNAT --to-destination </a:t>
            </a:r>
            <a:r>
              <a:rPr lang="en-CA" sz="1400" dirty="0" smtClean="0"/>
              <a:t>192.168.0.99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/>
              <a:t># ... and drop everything else (by marking it to drop in FORWARD filter)...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err="1" smtClean="0"/>
              <a:t>iptables</a:t>
            </a:r>
            <a:r>
              <a:rPr lang="en-CA" sz="1400" dirty="0" smtClean="0"/>
              <a:t> -</a:t>
            </a:r>
            <a:r>
              <a:rPr lang="en-CA" sz="1400" dirty="0"/>
              <a:t>A PREROUTING -s </a:t>
            </a:r>
            <a:r>
              <a:rPr lang="en-CA" sz="1400" dirty="0" smtClean="0"/>
              <a:t>192.168.0.0/24 </a:t>
            </a:r>
            <a:r>
              <a:rPr lang="en-CA" sz="1400" dirty="0"/>
              <a:t>-j MARK --set-mark </a:t>
            </a:r>
            <a:r>
              <a:rPr lang="en-CA" sz="1400" dirty="0" smtClean="0"/>
              <a:t>86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err="1" smtClean="0"/>
              <a:t>Iptables</a:t>
            </a:r>
            <a:r>
              <a:rPr lang="en-CA" sz="1400" dirty="0" smtClean="0"/>
              <a:t> -</a:t>
            </a:r>
            <a:r>
              <a:rPr lang="en-CA" sz="1400" dirty="0"/>
              <a:t>A FORWARD -m mark --mark 86 -j DROP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# … then SNAT all allowed outbound traffic…</a:t>
            </a:r>
            <a:endParaRPr lang="en-CA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CA" sz="1400" dirty="0" err="1" smtClean="0"/>
              <a:t>iptables</a:t>
            </a:r>
            <a:r>
              <a:rPr lang="en-CA" sz="1400" dirty="0" smtClean="0"/>
              <a:t> -</a:t>
            </a:r>
            <a:r>
              <a:rPr lang="en-CA" sz="1400" dirty="0"/>
              <a:t>A POSTROUTING -o </a:t>
            </a:r>
            <a:r>
              <a:rPr lang="en-CA" sz="1400" dirty="0" smtClean="0"/>
              <a:t>eth1 </a:t>
            </a:r>
            <a:r>
              <a:rPr lang="en-CA" sz="1400" dirty="0"/>
              <a:t>-j </a:t>
            </a:r>
            <a:r>
              <a:rPr lang="en-CA" sz="1400" dirty="0" smtClean="0"/>
              <a:t>MASQUERADE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6037445"/>
            <a:ext cx="58750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Sources: </a:t>
            </a:r>
            <a:r>
              <a:rPr lang="en-US" sz="900" dirty="0" smtClean="0">
                <a:latin typeface="+mj-lt"/>
                <a:hlinkClick r:id="rId4"/>
              </a:rPr>
              <a:t>http</a:t>
            </a:r>
            <a:r>
              <a:rPr lang="en-US" sz="900" dirty="0">
                <a:latin typeface="+mj-lt"/>
                <a:hlinkClick r:id="rId4"/>
              </a:rPr>
              <a:t>://</a:t>
            </a:r>
            <a:r>
              <a:rPr lang="en-US" sz="900" dirty="0" smtClean="0">
                <a:latin typeface="+mj-lt"/>
                <a:hlinkClick r:id="rId4"/>
              </a:rPr>
              <a:t>www.andybev.com/index.php/Using_iptables_and_PHP_to_create_a_captive_portal</a:t>
            </a:r>
            <a:endParaRPr lang="en-US" sz="900" dirty="0">
              <a:latin typeface="+mj-lt"/>
            </a:endParaRPr>
          </a:p>
          <a:p>
            <a:r>
              <a:rPr lang="en-US" sz="900" dirty="0">
                <a:latin typeface="+mj-lt"/>
                <a:hlinkClick r:id="rId5"/>
              </a:rPr>
              <a:t>https://</a:t>
            </a:r>
            <a:r>
              <a:rPr lang="en-US" sz="900" dirty="0" smtClean="0">
                <a:latin typeface="+mj-lt"/>
                <a:hlinkClick r:id="rId5"/>
              </a:rPr>
              <a:t>unix.stackexchange.com/questions/132130/iptables-based-redirect-captive-portal-style</a:t>
            </a:r>
            <a:endParaRPr lang="en-US" sz="900" dirty="0">
              <a:latin typeface="+mj-lt"/>
            </a:endParaRPr>
          </a:p>
          <a:p>
            <a:r>
              <a:rPr lang="en-US" sz="900" dirty="0">
                <a:latin typeface="+mj-lt"/>
                <a:hlinkClick r:id="rId6"/>
              </a:rPr>
              <a:t>https://</a:t>
            </a:r>
            <a:r>
              <a:rPr lang="en-US" sz="900" dirty="0" smtClean="0">
                <a:latin typeface="+mj-lt"/>
                <a:hlinkClick r:id="rId6"/>
              </a:rPr>
              <a:t>serverfault.com/questions/514116/how-to-set-mark-on-packet-when-forwarding-it-in-nat-prerouting-table</a:t>
            </a:r>
            <a:endParaRPr lang="en-US" sz="9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11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get smart 86 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731645"/>
            <a:ext cx="4108035" cy="388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get smart 86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7" y="755331"/>
            <a:ext cx="4517498" cy="500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703898"/>
            <a:ext cx="7632700" cy="855662"/>
          </a:xfrm>
        </p:spPr>
        <p:txBody>
          <a:bodyPr/>
          <a:lstStyle/>
          <a:p>
            <a:r>
              <a:rPr lang="en-US" sz="3800" dirty="0" smtClean="0"/>
              <a:t>2. </a:t>
            </a:r>
            <a:r>
              <a:rPr lang="en-US" sz="3800" dirty="0" err="1" smtClean="0"/>
              <a:t>Iptables</a:t>
            </a:r>
            <a:r>
              <a:rPr lang="en-US" sz="3800" dirty="0" smtClean="0"/>
              <a:t> Script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647700" y="6037445"/>
            <a:ext cx="58750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Sources: </a:t>
            </a:r>
            <a:r>
              <a:rPr lang="en-US" sz="900" dirty="0" smtClean="0">
                <a:latin typeface="+mj-lt"/>
                <a:hlinkClick r:id="rId6"/>
              </a:rPr>
              <a:t>http</a:t>
            </a:r>
            <a:r>
              <a:rPr lang="en-US" sz="900" dirty="0">
                <a:latin typeface="+mj-lt"/>
                <a:hlinkClick r:id="rId6"/>
              </a:rPr>
              <a:t>://</a:t>
            </a:r>
            <a:r>
              <a:rPr lang="en-US" sz="900" dirty="0" smtClean="0">
                <a:latin typeface="+mj-lt"/>
                <a:hlinkClick r:id="rId6"/>
              </a:rPr>
              <a:t>www.andybev.com/index.php/Using_iptables_and_PHP_to_create_a_captive_portal</a:t>
            </a:r>
            <a:endParaRPr lang="en-US" sz="900" dirty="0">
              <a:latin typeface="+mj-lt"/>
            </a:endParaRPr>
          </a:p>
          <a:p>
            <a:r>
              <a:rPr lang="en-US" sz="900" dirty="0">
                <a:latin typeface="+mj-lt"/>
                <a:hlinkClick r:id="rId7"/>
              </a:rPr>
              <a:t>https://</a:t>
            </a:r>
            <a:r>
              <a:rPr lang="en-US" sz="900" dirty="0" smtClean="0">
                <a:latin typeface="+mj-lt"/>
                <a:hlinkClick r:id="rId7"/>
              </a:rPr>
              <a:t>unix.stackexchange.com/questions/132130/iptables-based-redirect-captive-portal-style</a:t>
            </a:r>
            <a:endParaRPr lang="en-US" sz="900" dirty="0">
              <a:latin typeface="+mj-lt"/>
            </a:endParaRPr>
          </a:p>
          <a:p>
            <a:r>
              <a:rPr lang="en-US" sz="900" dirty="0">
                <a:latin typeface="+mj-lt"/>
                <a:hlinkClick r:id="rId8"/>
              </a:rPr>
              <a:t>https://</a:t>
            </a:r>
            <a:r>
              <a:rPr lang="en-US" sz="900" dirty="0" smtClean="0">
                <a:latin typeface="+mj-lt"/>
                <a:hlinkClick r:id="rId8"/>
              </a:rPr>
              <a:t>serverfault.com/questions/514116/how-to-set-mark-on-packet-when-forwarding-it-in-nat-prerouting-table</a:t>
            </a:r>
            <a:endParaRPr lang="en-US" sz="900" dirty="0" smtClean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1426367"/>
            <a:ext cx="7632700" cy="4405473"/>
          </a:xfrm>
        </p:spPr>
        <p:txBody>
          <a:bodyPr numCol="1"/>
          <a:lstStyle/>
          <a:p>
            <a:pPr marL="342900" indent="-342900">
              <a:buFont typeface="+mj-lt"/>
              <a:buAutoNum type="arabicPeriod"/>
            </a:pPr>
            <a:r>
              <a:rPr lang="en-CA" sz="1400" dirty="0"/>
              <a:t># Accept all traffic destined for private net...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err="1"/>
              <a:t>i</a:t>
            </a:r>
            <a:r>
              <a:rPr lang="en-CA" sz="1400" dirty="0" err="1" smtClean="0"/>
              <a:t>ptables</a:t>
            </a:r>
            <a:r>
              <a:rPr lang="en-CA" sz="1400" dirty="0" smtClean="0"/>
              <a:t> -A </a:t>
            </a:r>
            <a:r>
              <a:rPr lang="en-CA" sz="1400" dirty="0"/>
              <a:t>PREROUTING -d </a:t>
            </a:r>
            <a:r>
              <a:rPr lang="en-CA" sz="1400" dirty="0" smtClean="0"/>
              <a:t>192.168.0.0/24 </a:t>
            </a:r>
            <a:r>
              <a:rPr lang="en-CA" sz="1400" dirty="0"/>
              <a:t>-j ACCEPT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# </a:t>
            </a:r>
            <a:r>
              <a:rPr lang="en-CA" sz="1400" dirty="0"/>
              <a:t>Allow access to </a:t>
            </a:r>
            <a:r>
              <a:rPr lang="en-CA" sz="1400" dirty="0" smtClean="0"/>
              <a:t>internal </a:t>
            </a:r>
            <a:r>
              <a:rPr lang="en-CA" sz="1400" dirty="0"/>
              <a:t>web server(s</a:t>
            </a:r>
            <a:r>
              <a:rPr lang="en-CA" sz="1400" dirty="0" smtClean="0"/>
              <a:t>), if needed...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err="1" smtClean="0"/>
              <a:t>iptables</a:t>
            </a:r>
            <a:r>
              <a:rPr lang="en-CA" sz="1400" dirty="0" smtClean="0"/>
              <a:t> -</a:t>
            </a:r>
            <a:r>
              <a:rPr lang="en-CA" sz="1400" dirty="0"/>
              <a:t>A PREROUTING -d </a:t>
            </a:r>
            <a:r>
              <a:rPr lang="en-CA" sz="1400" dirty="0" smtClean="0"/>
              <a:t>192.168.20.40 </a:t>
            </a:r>
            <a:r>
              <a:rPr lang="en-CA" sz="1400" dirty="0"/>
              <a:t>-m </a:t>
            </a:r>
            <a:r>
              <a:rPr lang="en-CA" sz="1400" dirty="0" err="1"/>
              <a:t>tcp</a:t>
            </a:r>
            <a:r>
              <a:rPr lang="en-CA" sz="1400" dirty="0"/>
              <a:t> -p </a:t>
            </a:r>
            <a:r>
              <a:rPr lang="en-CA" sz="1400" dirty="0" err="1"/>
              <a:t>tcp</a:t>
            </a:r>
            <a:r>
              <a:rPr lang="en-CA" sz="1400" dirty="0"/>
              <a:t> -m multiport --</a:t>
            </a:r>
            <a:r>
              <a:rPr lang="en-CA" sz="1400" dirty="0" err="1"/>
              <a:t>dports</a:t>
            </a:r>
            <a:r>
              <a:rPr lang="en-CA" sz="1400" dirty="0"/>
              <a:t> 80,443 </a:t>
            </a: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1400" dirty="0" smtClean="0"/>
              <a:t>-</a:t>
            </a:r>
            <a:r>
              <a:rPr lang="en-CA" sz="1400" dirty="0"/>
              <a:t>j </a:t>
            </a:r>
            <a:r>
              <a:rPr lang="en-CA" sz="1400" dirty="0" smtClean="0"/>
              <a:t>ACCEPT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err="1" smtClean="0"/>
              <a:t>iptables</a:t>
            </a:r>
            <a:r>
              <a:rPr lang="en-CA" sz="1400" dirty="0" smtClean="0"/>
              <a:t> -</a:t>
            </a:r>
            <a:r>
              <a:rPr lang="en-CA" sz="1400" dirty="0"/>
              <a:t>A PREROUTING -d </a:t>
            </a:r>
            <a:r>
              <a:rPr lang="en-CA" sz="1400" dirty="0" smtClean="0"/>
              <a:t>192.168.20.41 </a:t>
            </a:r>
            <a:r>
              <a:rPr lang="en-CA" sz="1400" dirty="0"/>
              <a:t>-m </a:t>
            </a:r>
            <a:r>
              <a:rPr lang="en-CA" sz="1400" dirty="0" err="1"/>
              <a:t>tcp</a:t>
            </a:r>
            <a:r>
              <a:rPr lang="en-CA" sz="1400" dirty="0"/>
              <a:t> -p </a:t>
            </a:r>
            <a:r>
              <a:rPr lang="en-CA" sz="1400" dirty="0" err="1"/>
              <a:t>tcp</a:t>
            </a:r>
            <a:r>
              <a:rPr lang="en-CA" sz="1400" dirty="0"/>
              <a:t> -m multiport --</a:t>
            </a:r>
            <a:r>
              <a:rPr lang="en-CA" sz="1400" dirty="0" err="1"/>
              <a:t>dports</a:t>
            </a:r>
            <a:r>
              <a:rPr lang="en-CA" sz="1400" dirty="0"/>
              <a:t> 80,443 </a:t>
            </a: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1400" dirty="0" smtClean="0"/>
              <a:t>-</a:t>
            </a:r>
            <a:r>
              <a:rPr lang="en-CA" sz="1400" dirty="0"/>
              <a:t>j </a:t>
            </a:r>
            <a:r>
              <a:rPr lang="en-CA" sz="1400" dirty="0" smtClean="0"/>
              <a:t>ACCEPT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# </a:t>
            </a:r>
            <a:r>
              <a:rPr lang="en-CA" sz="1400" dirty="0"/>
              <a:t>Re-route only DNS, HTTP and HTTPS, for entire private net...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err="1" smtClean="0"/>
              <a:t>iptables</a:t>
            </a:r>
            <a:r>
              <a:rPr lang="en-CA" sz="1400" dirty="0" smtClean="0"/>
              <a:t> -</a:t>
            </a:r>
            <a:r>
              <a:rPr lang="en-CA" sz="1400" dirty="0"/>
              <a:t>A PREROUTING -s </a:t>
            </a:r>
            <a:r>
              <a:rPr lang="en-CA" sz="1400" dirty="0" smtClean="0"/>
              <a:t>192.168.0.0/24 </a:t>
            </a:r>
            <a:r>
              <a:rPr lang="en-CA" sz="1400" dirty="0"/>
              <a:t>-m </a:t>
            </a:r>
            <a:r>
              <a:rPr lang="en-CA" sz="1400" dirty="0" err="1"/>
              <a:t>udp</a:t>
            </a:r>
            <a:r>
              <a:rPr lang="en-CA" sz="1400" dirty="0"/>
              <a:t> -p </a:t>
            </a:r>
            <a:r>
              <a:rPr lang="en-CA" sz="1400" dirty="0" err="1"/>
              <a:t>udp</a:t>
            </a:r>
            <a:r>
              <a:rPr lang="en-CA" sz="1400" dirty="0"/>
              <a:t> --</a:t>
            </a:r>
            <a:r>
              <a:rPr lang="en-CA" sz="1400" dirty="0" err="1"/>
              <a:t>dport</a:t>
            </a:r>
            <a:r>
              <a:rPr lang="en-CA" sz="1400" dirty="0"/>
              <a:t> 53 </a:t>
            </a: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1400" dirty="0" smtClean="0"/>
              <a:t>-</a:t>
            </a:r>
            <a:r>
              <a:rPr lang="en-CA" sz="1400" dirty="0"/>
              <a:t>j DNAT --</a:t>
            </a:r>
            <a:r>
              <a:rPr lang="en-CA" sz="1400" dirty="0" smtClean="0"/>
              <a:t>to-destination 192.168.0.</a:t>
            </a:r>
            <a:r>
              <a:rPr lang="en-CA" sz="1400" dirty="0" smtClean="0">
                <a:solidFill>
                  <a:srgbClr val="FF0000"/>
                </a:solidFill>
              </a:rPr>
              <a:t>99</a:t>
            </a:r>
            <a:endParaRPr lang="en-CA" sz="1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400" dirty="0" err="1" smtClean="0"/>
              <a:t>iptables</a:t>
            </a:r>
            <a:r>
              <a:rPr lang="en-CA" sz="1400" dirty="0" smtClean="0"/>
              <a:t> -</a:t>
            </a:r>
            <a:r>
              <a:rPr lang="en-CA" sz="1400" dirty="0"/>
              <a:t>A PREROUTING -s </a:t>
            </a:r>
            <a:r>
              <a:rPr lang="en-CA" sz="1400" dirty="0" smtClean="0"/>
              <a:t>192.168.0.0/24 </a:t>
            </a:r>
            <a:r>
              <a:rPr lang="en-CA" sz="1400" dirty="0"/>
              <a:t>-m </a:t>
            </a:r>
            <a:r>
              <a:rPr lang="en-CA" sz="1400" dirty="0" err="1"/>
              <a:t>tcp</a:t>
            </a:r>
            <a:r>
              <a:rPr lang="en-CA" sz="1400" dirty="0"/>
              <a:t> -p </a:t>
            </a:r>
            <a:r>
              <a:rPr lang="en-CA" sz="1400" dirty="0" err="1"/>
              <a:t>tcp</a:t>
            </a:r>
            <a:r>
              <a:rPr lang="en-CA" sz="1400" dirty="0"/>
              <a:t> -m multiport --</a:t>
            </a:r>
            <a:r>
              <a:rPr lang="en-CA" sz="1400" dirty="0" err="1"/>
              <a:t>dports</a:t>
            </a:r>
            <a:r>
              <a:rPr lang="en-CA" sz="1400" dirty="0"/>
              <a:t> 53,80,443 </a:t>
            </a: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1400" dirty="0" smtClean="0"/>
              <a:t>-j </a:t>
            </a:r>
            <a:r>
              <a:rPr lang="en-CA" sz="1400" dirty="0"/>
              <a:t>DNAT --to-destination </a:t>
            </a:r>
            <a:r>
              <a:rPr lang="en-CA" sz="1400" dirty="0" smtClean="0"/>
              <a:t>192.168.0.</a:t>
            </a:r>
            <a:r>
              <a:rPr lang="en-CA" sz="1400" dirty="0" smtClean="0">
                <a:solidFill>
                  <a:srgbClr val="FF0000"/>
                </a:solidFill>
              </a:rPr>
              <a:t>99</a:t>
            </a:r>
            <a:endParaRPr lang="en-CA" sz="1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400" dirty="0"/>
              <a:t># ... and drop everything else (by marking it to drop in FORWARD filter)...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err="1" smtClean="0"/>
              <a:t>iptables</a:t>
            </a:r>
            <a:r>
              <a:rPr lang="en-CA" sz="1400" dirty="0" smtClean="0"/>
              <a:t> -</a:t>
            </a:r>
            <a:r>
              <a:rPr lang="en-CA" sz="1400" dirty="0"/>
              <a:t>A PREROUTING -s </a:t>
            </a:r>
            <a:r>
              <a:rPr lang="en-CA" sz="1400" dirty="0" smtClean="0"/>
              <a:t>192.168.0.0/24 </a:t>
            </a:r>
            <a:r>
              <a:rPr lang="en-CA" sz="1400" dirty="0"/>
              <a:t>-j MARK --set-mark </a:t>
            </a:r>
            <a:r>
              <a:rPr lang="en-CA" sz="1400" dirty="0" smtClean="0">
                <a:solidFill>
                  <a:srgbClr val="FF0000"/>
                </a:solidFill>
              </a:rPr>
              <a:t>86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400" dirty="0" err="1" smtClean="0"/>
              <a:t>Iptables</a:t>
            </a:r>
            <a:r>
              <a:rPr lang="en-CA" sz="1400" dirty="0" smtClean="0"/>
              <a:t> -</a:t>
            </a:r>
            <a:r>
              <a:rPr lang="en-CA" sz="1400" dirty="0"/>
              <a:t>A FORWARD -m mark --mark </a:t>
            </a:r>
            <a:r>
              <a:rPr lang="en-CA" sz="1400" dirty="0">
                <a:solidFill>
                  <a:srgbClr val="FF0000"/>
                </a:solidFill>
              </a:rPr>
              <a:t>86</a:t>
            </a:r>
            <a:r>
              <a:rPr lang="en-CA" sz="1400" dirty="0"/>
              <a:t> -j DROP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# … then SNAT all allowed outbound traffic…</a:t>
            </a:r>
            <a:endParaRPr lang="en-CA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CA" sz="1400" dirty="0" err="1" smtClean="0"/>
              <a:t>iptables</a:t>
            </a:r>
            <a:r>
              <a:rPr lang="en-CA" sz="1400" dirty="0" smtClean="0"/>
              <a:t> -</a:t>
            </a:r>
            <a:r>
              <a:rPr lang="en-CA" sz="1400" dirty="0"/>
              <a:t>A POSTROUTING -o </a:t>
            </a:r>
            <a:r>
              <a:rPr lang="en-CA" sz="1400" dirty="0" smtClean="0"/>
              <a:t>eth1 </a:t>
            </a:r>
            <a:r>
              <a:rPr lang="en-CA" sz="1400" dirty="0"/>
              <a:t>-j </a:t>
            </a:r>
            <a:r>
              <a:rPr lang="en-CA" sz="1400" dirty="0" smtClean="0"/>
              <a:t>MASQUERADE</a:t>
            </a:r>
          </a:p>
        </p:txBody>
      </p:sp>
    </p:spTree>
    <p:extLst>
      <p:ext uri="{BB962C8B-B14F-4D97-AF65-F5344CB8AC3E}">
        <p14:creationId xmlns:p14="http://schemas.microsoft.com/office/powerpoint/2010/main" val="202010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703898"/>
            <a:ext cx="7632700" cy="855662"/>
          </a:xfrm>
        </p:spPr>
        <p:txBody>
          <a:bodyPr/>
          <a:lstStyle/>
          <a:p>
            <a:r>
              <a:rPr lang="en-US" sz="3800" dirty="0"/>
              <a:t>3</a:t>
            </a:r>
            <a:r>
              <a:rPr lang="en-US" sz="3800" dirty="0" smtClean="0"/>
              <a:t>. </a:t>
            </a:r>
            <a:r>
              <a:rPr lang="en-US" sz="3800" dirty="0" err="1" smtClean="0"/>
              <a:t>named.conf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1426367"/>
            <a:ext cx="7632700" cy="4405473"/>
          </a:xfrm>
        </p:spPr>
        <p:txBody>
          <a:bodyPr numCol="1"/>
          <a:lstStyle/>
          <a:p>
            <a:r>
              <a:rPr lang="en-US" sz="2400" dirty="0" smtClean="0"/>
              <a:t>Nothing specific to portal in our configuration</a:t>
            </a:r>
          </a:p>
          <a:p>
            <a:r>
              <a:rPr lang="en-US" sz="2400" dirty="0" smtClean="0"/>
              <a:t>Might want to restrict access to external domains…</a:t>
            </a:r>
            <a:endParaRPr lang="en-US" sz="2400" dirty="0"/>
          </a:p>
          <a:p>
            <a:r>
              <a:rPr lang="en-US" sz="2400" dirty="0" smtClean="0"/>
              <a:t>Can give “fake” DNS back to captive clients </a:t>
            </a:r>
            <a:br>
              <a:rPr lang="en-US" sz="2400" dirty="0" smtClean="0"/>
            </a:br>
            <a:r>
              <a:rPr lang="en-US" sz="2400" dirty="0" smtClean="0"/>
              <a:t>(like ad blockers do)</a:t>
            </a:r>
          </a:p>
          <a:p>
            <a:r>
              <a:rPr lang="en-US" sz="2400" dirty="0" smtClean="0"/>
              <a:t>Should set TTL to 0 on redirected responses</a:t>
            </a:r>
          </a:p>
        </p:txBody>
      </p:sp>
    </p:spTree>
    <p:extLst>
      <p:ext uri="{BB962C8B-B14F-4D97-AF65-F5344CB8AC3E}">
        <p14:creationId xmlns:p14="http://schemas.microsoft.com/office/powerpoint/2010/main" val="361758919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703898"/>
            <a:ext cx="7632700" cy="855662"/>
          </a:xfrm>
        </p:spPr>
        <p:txBody>
          <a:bodyPr/>
          <a:lstStyle/>
          <a:p>
            <a:r>
              <a:rPr lang="en-US" sz="3800" dirty="0" smtClean="0"/>
              <a:t>4. Apache …/</a:t>
            </a:r>
            <a:r>
              <a:rPr lang="en-US" sz="3800" dirty="0" err="1" smtClean="0"/>
              <a:t>portal.conf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1426367"/>
            <a:ext cx="7632700" cy="4405473"/>
          </a:xfrm>
        </p:spPr>
        <p:txBody>
          <a:bodyPr numCol="1"/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&lt;</a:t>
            </a:r>
            <a:r>
              <a:rPr lang="en-US" sz="1400" dirty="0" err="1"/>
              <a:t>VirtualHost</a:t>
            </a:r>
            <a:r>
              <a:rPr lang="en-US" sz="1400" dirty="0"/>
              <a:t> </a:t>
            </a:r>
            <a:r>
              <a:rPr lang="en-US" sz="1400" dirty="0" smtClean="0"/>
              <a:t>192.168.0.99:80</a:t>
            </a:r>
            <a:r>
              <a:rPr lang="en-US" sz="1400" dirty="0"/>
              <a:t>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   </a:t>
            </a:r>
            <a:r>
              <a:rPr lang="en-US" sz="1400" dirty="0" err="1"/>
              <a:t>ServerName</a:t>
            </a:r>
            <a:r>
              <a:rPr lang="en-US" sz="1400" dirty="0"/>
              <a:t> </a:t>
            </a:r>
            <a:r>
              <a:rPr lang="en-US" sz="1400" dirty="0" smtClean="0"/>
              <a:t>portal.example.com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</a:t>
            </a:r>
            <a:r>
              <a:rPr lang="en-US" sz="1400" dirty="0" err="1" smtClean="0"/>
              <a:t>DocumentRoot</a:t>
            </a:r>
            <a:r>
              <a:rPr lang="en-US" sz="1400" dirty="0" smtClean="0"/>
              <a:t> </a:t>
            </a:r>
            <a:r>
              <a:rPr lang="en-US" sz="1400" dirty="0"/>
              <a:t>"/</a:t>
            </a:r>
            <a:r>
              <a:rPr lang="en-US" sz="1400" dirty="0" err="1"/>
              <a:t>var</a:t>
            </a:r>
            <a:r>
              <a:rPr lang="en-US" sz="1400" dirty="0"/>
              <a:t>/www/portal"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&lt;</a:t>
            </a:r>
            <a:r>
              <a:rPr lang="en-US" sz="1400" dirty="0" err="1"/>
              <a:t>IfModule</a:t>
            </a:r>
            <a:r>
              <a:rPr lang="en-US" sz="1400" dirty="0"/>
              <a:t> </a:t>
            </a:r>
            <a:r>
              <a:rPr lang="en-US" sz="1400" dirty="0" err="1"/>
              <a:t>mod_rewrite.c</a:t>
            </a:r>
            <a:r>
              <a:rPr lang="en-US" sz="1400" dirty="0"/>
              <a:t>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       </a:t>
            </a:r>
            <a:r>
              <a:rPr lang="en-US" sz="1400" dirty="0" err="1"/>
              <a:t>RewriteEngine</a:t>
            </a:r>
            <a:r>
              <a:rPr lang="en-US" sz="1400" dirty="0"/>
              <a:t> 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       </a:t>
            </a:r>
            <a:r>
              <a:rPr lang="en-US" sz="1400" dirty="0" err="1"/>
              <a:t>RewriteOptions</a:t>
            </a:r>
            <a:r>
              <a:rPr lang="en-US" sz="1400" dirty="0"/>
              <a:t> </a:t>
            </a:r>
            <a:r>
              <a:rPr lang="en-US" sz="1400" dirty="0" smtClean="0"/>
              <a:t>inherit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       # </a:t>
            </a:r>
            <a:r>
              <a:rPr lang="en-US" sz="1400" dirty="0" smtClean="0"/>
              <a:t>Apple (</a:t>
            </a:r>
            <a:r>
              <a:rPr lang="en-US" sz="1400" dirty="0" err="1" smtClean="0"/>
              <a:t>iOS</a:t>
            </a:r>
            <a:r>
              <a:rPr lang="en-US" sz="1400" dirty="0" smtClean="0"/>
              <a:t> &amp; </a:t>
            </a:r>
            <a:r>
              <a:rPr lang="en-US" sz="1400" dirty="0" err="1" smtClean="0"/>
              <a:t>macOS</a:t>
            </a:r>
            <a:r>
              <a:rPr lang="en-US" sz="1400" dirty="0" smtClean="0"/>
              <a:t>):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       </a:t>
            </a:r>
            <a:r>
              <a:rPr lang="en-US" sz="1400" dirty="0" err="1"/>
              <a:t>RewriteEngine</a:t>
            </a:r>
            <a:r>
              <a:rPr lang="en-US" sz="1400" dirty="0"/>
              <a:t> 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       </a:t>
            </a:r>
            <a:r>
              <a:rPr lang="en-US" sz="1400" dirty="0" err="1"/>
              <a:t>RewriteCond</a:t>
            </a:r>
            <a:r>
              <a:rPr lang="en-US" sz="1400" dirty="0"/>
              <a:t> %{HTTP_USER_AGENT} ^</a:t>
            </a:r>
            <a:r>
              <a:rPr lang="en-US" sz="1400" dirty="0" err="1"/>
              <a:t>CaptiveNetworkSupport</a:t>
            </a:r>
            <a:r>
              <a:rPr lang="en-US" sz="1400" dirty="0"/>
              <a:t>(.*)$ [NC]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       </a:t>
            </a:r>
            <a:r>
              <a:rPr lang="en-US" sz="1400" dirty="0" err="1"/>
              <a:t>RewriteCond</a:t>
            </a:r>
            <a:r>
              <a:rPr lang="en-US" sz="1400" dirty="0"/>
              <a:t> %{HTTP_HOST} !^</a:t>
            </a:r>
            <a:r>
              <a:rPr lang="en-US" sz="1400" dirty="0" smtClean="0"/>
              <a:t>192.168.0.99$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       </a:t>
            </a:r>
            <a:r>
              <a:rPr lang="en-US" sz="1400" dirty="0" err="1"/>
              <a:t>RewriteRule</a:t>
            </a:r>
            <a:r>
              <a:rPr lang="en-US" sz="1400" dirty="0"/>
              <a:t> ^(.*)$ http://</a:t>
            </a:r>
            <a:r>
              <a:rPr lang="en-US" sz="1400" dirty="0" smtClean="0"/>
              <a:t>192.168.0.99/captive/portal.html </a:t>
            </a:r>
            <a:r>
              <a:rPr lang="en-US" sz="1400" dirty="0"/>
              <a:t>[L,R=302]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&lt;/</a:t>
            </a:r>
            <a:r>
              <a:rPr lang="en-US" sz="1400" dirty="0" err="1"/>
              <a:t>IfModule</a:t>
            </a:r>
            <a:r>
              <a:rPr lang="en-US" sz="1400" dirty="0" smtClean="0"/>
              <a:t>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…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# </a:t>
            </a:r>
            <a:r>
              <a:rPr lang="en-US" sz="1400" dirty="0"/>
              <a:t>whatever we missed...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</a:t>
            </a:r>
            <a:r>
              <a:rPr lang="en-US" sz="1400" dirty="0" err="1" smtClean="0"/>
              <a:t>ErrorDocument</a:t>
            </a:r>
            <a:r>
              <a:rPr lang="en-US" sz="1400" dirty="0" smtClean="0"/>
              <a:t> </a:t>
            </a:r>
            <a:r>
              <a:rPr lang="en-US" sz="1400" dirty="0"/>
              <a:t>404 /captive/portal.html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&lt;/</a:t>
            </a:r>
            <a:r>
              <a:rPr lang="en-US" sz="1400" dirty="0" err="1"/>
              <a:t>VirtualHost</a:t>
            </a:r>
            <a:r>
              <a:rPr lang="en-US" sz="1400" dirty="0"/>
              <a:t>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130" y="6037445"/>
            <a:ext cx="56666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Sources: </a:t>
            </a:r>
            <a:r>
              <a:rPr lang="en-US" sz="1050" dirty="0">
                <a:latin typeface="+mj-lt"/>
                <a:hlinkClick r:id="rId4"/>
              </a:rPr>
              <a:t>https://</a:t>
            </a:r>
            <a:r>
              <a:rPr lang="en-US" sz="1050" dirty="0" smtClean="0">
                <a:latin typeface="+mj-lt"/>
                <a:hlinkClick r:id="rId4"/>
              </a:rPr>
              <a:t>thinkincredible.intraway.com/blog-post/how-browser-identify-captive-portals</a:t>
            </a:r>
            <a:endParaRPr lang="en-US" sz="1050" dirty="0" smtClean="0">
              <a:latin typeface="+mj-lt"/>
            </a:endParaRPr>
          </a:p>
          <a:p>
            <a:r>
              <a:rPr lang="en-US" sz="1050" dirty="0" smtClean="0">
                <a:latin typeface="+mj-lt"/>
                <a:hlinkClick r:id="rId5"/>
              </a:rPr>
              <a:t>https</a:t>
            </a:r>
            <a:r>
              <a:rPr lang="en-US" sz="1050" dirty="0">
                <a:latin typeface="+mj-lt"/>
                <a:hlinkClick r:id="rId5"/>
              </a:rPr>
              <a:t>://</a:t>
            </a:r>
            <a:r>
              <a:rPr lang="en-US" sz="1050" dirty="0" smtClean="0">
                <a:latin typeface="+mj-lt"/>
                <a:hlinkClick r:id="rId5"/>
              </a:rPr>
              <a:t>unix.stackexchange.com/questions/386242/captive-portal-using-apache/386243</a:t>
            </a:r>
            <a:endParaRPr lang="en-US" sz="1050" dirty="0" smtClean="0">
              <a:latin typeface="+mj-lt"/>
            </a:endParaRPr>
          </a:p>
          <a:p>
            <a:endParaRPr lang="en-CA" sz="1050" u="sng" dirty="0" smtClean="0"/>
          </a:p>
        </p:txBody>
      </p:sp>
    </p:spTree>
    <p:extLst>
      <p:ext uri="{BB962C8B-B14F-4D97-AF65-F5344CB8AC3E}">
        <p14:creationId xmlns:p14="http://schemas.microsoft.com/office/powerpoint/2010/main" val="15851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703898"/>
            <a:ext cx="7632700" cy="855662"/>
          </a:xfrm>
        </p:spPr>
        <p:txBody>
          <a:bodyPr/>
          <a:lstStyle/>
          <a:p>
            <a:r>
              <a:rPr lang="en-US" sz="3800" dirty="0" smtClean="0"/>
              <a:t>4. Apache …/</a:t>
            </a:r>
            <a:r>
              <a:rPr lang="en-US" sz="3800" dirty="0" err="1" smtClean="0"/>
              <a:t>portal.conf</a:t>
            </a:r>
            <a:r>
              <a:rPr lang="en-US" sz="3800" dirty="0" smtClean="0"/>
              <a:t> (cont.)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1680367"/>
            <a:ext cx="7632700" cy="3501233"/>
          </a:xfrm>
        </p:spPr>
        <p:txBody>
          <a:bodyPr numCol="1"/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# Android, Chrome: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RedirectMatch</a:t>
            </a:r>
            <a:r>
              <a:rPr lang="en-US" sz="1600" dirty="0" smtClean="0"/>
              <a:t> </a:t>
            </a:r>
            <a:r>
              <a:rPr lang="en-US" sz="1600" dirty="0"/>
              <a:t>302 /generate_204 http://</a:t>
            </a:r>
            <a:r>
              <a:rPr lang="en-US" sz="1600" dirty="0" smtClean="0"/>
              <a:t>192.168.0.99/captive/portal.html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# Windows 7 &amp; 8: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RedirectMatch</a:t>
            </a:r>
            <a:r>
              <a:rPr lang="en-US" sz="1600" dirty="0" smtClean="0"/>
              <a:t> </a:t>
            </a:r>
            <a:r>
              <a:rPr lang="en-US" sz="1600" dirty="0"/>
              <a:t>302 /ncsi.txt http</a:t>
            </a:r>
            <a:r>
              <a:rPr lang="en-US" sz="1600" dirty="0" smtClean="0"/>
              <a:t>://</a:t>
            </a:r>
            <a:r>
              <a:rPr lang="en-US" sz="1600" dirty="0"/>
              <a:t>192.168.0.99</a:t>
            </a:r>
            <a:r>
              <a:rPr lang="en-US" sz="1600" dirty="0" smtClean="0"/>
              <a:t>/captive/portal.html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# Windows 10: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RedirectMatch</a:t>
            </a:r>
            <a:r>
              <a:rPr lang="en-US" sz="1600" dirty="0" smtClean="0"/>
              <a:t> </a:t>
            </a:r>
            <a:r>
              <a:rPr lang="en-US" sz="1600" dirty="0"/>
              <a:t>302 /connecttest.txt http</a:t>
            </a:r>
            <a:r>
              <a:rPr lang="en-US" sz="1600" dirty="0" smtClean="0"/>
              <a:t>://</a:t>
            </a:r>
            <a:r>
              <a:rPr lang="en-US" sz="1600" dirty="0"/>
              <a:t>192.168.0.99</a:t>
            </a:r>
            <a:r>
              <a:rPr lang="en-US" sz="1600" dirty="0" smtClean="0"/>
              <a:t>/captive/portal.html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# Firefox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RedirectMatch</a:t>
            </a:r>
            <a:r>
              <a:rPr lang="en-US" sz="1600" dirty="0" smtClean="0"/>
              <a:t> </a:t>
            </a:r>
            <a:r>
              <a:rPr lang="en-US" sz="1600" dirty="0"/>
              <a:t>302 /success.txt http</a:t>
            </a:r>
            <a:r>
              <a:rPr lang="en-US" sz="1600" dirty="0" smtClean="0"/>
              <a:t>://192.168.0.99/captive/portal.html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# whatever we missed...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ErrorDocument</a:t>
            </a:r>
            <a:r>
              <a:rPr lang="en-US" sz="1600" dirty="0" smtClean="0"/>
              <a:t> </a:t>
            </a:r>
            <a:r>
              <a:rPr lang="en-US" sz="1600" dirty="0"/>
              <a:t>404 /captive/portal.html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95130" y="5844405"/>
            <a:ext cx="566663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Sources: </a:t>
            </a:r>
            <a:r>
              <a:rPr lang="en-US" sz="1050" dirty="0">
                <a:latin typeface="+mj-lt"/>
                <a:hlinkClick r:id="rId4"/>
              </a:rPr>
              <a:t>https://</a:t>
            </a:r>
            <a:r>
              <a:rPr lang="en-US" sz="1050" dirty="0" smtClean="0">
                <a:latin typeface="+mj-lt"/>
                <a:hlinkClick r:id="rId4"/>
              </a:rPr>
              <a:t>thinkincredible.intraway.com/blog-post/how-browser-identify-captive-portals</a:t>
            </a:r>
            <a:endParaRPr lang="en-US" sz="1050" dirty="0" smtClean="0">
              <a:latin typeface="+mj-lt"/>
            </a:endParaRPr>
          </a:p>
          <a:p>
            <a:r>
              <a:rPr lang="en-US" sz="1050" dirty="0" smtClean="0">
                <a:latin typeface="+mj-lt"/>
                <a:hlinkClick r:id="rId5"/>
              </a:rPr>
              <a:t>https</a:t>
            </a:r>
            <a:r>
              <a:rPr lang="en-US" sz="1050" dirty="0">
                <a:latin typeface="+mj-lt"/>
                <a:hlinkClick r:id="rId5"/>
              </a:rPr>
              <a:t>://</a:t>
            </a:r>
            <a:r>
              <a:rPr lang="en-US" sz="1050" dirty="0" smtClean="0">
                <a:latin typeface="+mj-lt"/>
                <a:hlinkClick r:id="rId5"/>
              </a:rPr>
              <a:t>unix.stackexchange.com/questions/386242/captive-portal-using-apache/386243</a:t>
            </a:r>
            <a:endParaRPr lang="en-US" sz="1050" dirty="0" smtClean="0">
              <a:latin typeface="+mj-lt"/>
            </a:endParaRPr>
          </a:p>
          <a:p>
            <a:r>
              <a:rPr lang="en-CA" sz="1050" u="sng" dirty="0">
                <a:latin typeface="+mj-lt"/>
                <a:hlinkClick r:id="rId6"/>
              </a:rPr>
              <a:t>https://blogs.technet.microsoft.com/netgeeks/2018/02/20/why-do-i-get-an-internet-explorer-or-edge-popup-open-when-i-get-connected-to-my-corpnet-or-a-public-network</a:t>
            </a:r>
            <a:r>
              <a:rPr lang="en-CA" sz="1050" u="sng" dirty="0" smtClean="0">
                <a:latin typeface="+mj-lt"/>
                <a:hlinkClick r:id="rId6"/>
              </a:rPr>
              <a:t>/</a:t>
            </a:r>
            <a:endParaRPr lang="en-CA" sz="1050" u="sng" dirty="0" smtClean="0">
              <a:latin typeface="+mj-lt"/>
            </a:endParaRPr>
          </a:p>
          <a:p>
            <a:r>
              <a:rPr lang="en-CA" sz="1050" u="sng" dirty="0" smtClean="0">
                <a:latin typeface="+mj-lt"/>
                <a:hlinkClick r:id="rId7"/>
              </a:rPr>
              <a:t>http</a:t>
            </a:r>
            <a:r>
              <a:rPr lang="en-CA" sz="1050" u="sng" dirty="0">
                <a:latin typeface="+mj-lt"/>
                <a:hlinkClick r:id="rId7"/>
              </a:rPr>
              <a:t>://support.moonpoint.com/network/web/browser/firefox/detect_portal</a:t>
            </a:r>
            <a:r>
              <a:rPr lang="en-CA" sz="1050" u="sng" dirty="0" smtClean="0">
                <a:latin typeface="+mj-lt"/>
                <a:hlinkClick r:id="rId7"/>
              </a:rPr>
              <a:t>/</a:t>
            </a:r>
            <a:endParaRPr lang="en-CA" sz="1050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64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Warnings, Disclaimers, etc…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50875" y="1892830"/>
            <a:ext cx="7756526" cy="3593570"/>
          </a:xfrm>
        </p:spPr>
        <p:txBody>
          <a:bodyPr/>
          <a:lstStyle/>
          <a:p>
            <a:r>
              <a:rPr lang="en-US" sz="2400" dirty="0" smtClean="0"/>
              <a:t>This is a How-To talk</a:t>
            </a:r>
          </a:p>
          <a:p>
            <a:r>
              <a:rPr lang="en-US" sz="2400" dirty="0" smtClean="0"/>
              <a:t>Not mainly focused on security</a:t>
            </a:r>
          </a:p>
          <a:p>
            <a:r>
              <a:rPr lang="en-US" sz="2400" dirty="0" smtClean="0"/>
              <a:t>Not a “</a:t>
            </a:r>
            <a:r>
              <a:rPr lang="en-US" sz="2400" dirty="0" err="1" smtClean="0"/>
              <a:t>Pwn</a:t>
            </a:r>
            <a:r>
              <a:rPr lang="en-US" sz="2400" dirty="0" smtClean="0"/>
              <a:t> the Portal” presentation</a:t>
            </a:r>
          </a:p>
          <a:p>
            <a:r>
              <a:rPr lang="en-US" sz="2400" dirty="0" smtClean="0"/>
              <a:t>YMMV; not responsible for you getting hacked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649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5. Backend Web Processing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2137567"/>
            <a:ext cx="7632700" cy="2580207"/>
          </a:xfrm>
        </p:spPr>
        <p:txBody>
          <a:bodyPr numCol="1"/>
          <a:lstStyle/>
          <a:p>
            <a:r>
              <a:rPr lang="en-US" dirty="0" smtClean="0"/>
              <a:t>Can use any kind of dynamic content (ASP, PHP, CGI)</a:t>
            </a:r>
          </a:p>
          <a:p>
            <a:r>
              <a:rPr lang="en-US" dirty="0" smtClean="0"/>
              <a:t>If no input (via POST), or if errors, send HTML form</a:t>
            </a:r>
          </a:p>
          <a:p>
            <a:r>
              <a:rPr lang="en-US" dirty="0" smtClean="0"/>
              <a:t>If input is OK, authorize user, register MAC address</a:t>
            </a:r>
          </a:p>
          <a:p>
            <a:r>
              <a:rPr lang="en-US" dirty="0" smtClean="0"/>
              <a:t>Provide link to allow de-registration (i.e. logout)</a:t>
            </a:r>
          </a:p>
          <a:p>
            <a:r>
              <a:rPr lang="en-US" dirty="0" smtClean="0"/>
              <a:t>Have some kind of expiry and forced de-registration (at or </a:t>
            </a:r>
            <a:r>
              <a:rPr lang="en-US" dirty="0" err="1" smtClean="0"/>
              <a:t>cron</a:t>
            </a:r>
            <a:r>
              <a:rPr lang="en-US" dirty="0" smtClean="0"/>
              <a:t> job)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820738"/>
            <a:ext cx="7632700" cy="665162"/>
          </a:xfrm>
        </p:spPr>
        <p:txBody>
          <a:bodyPr/>
          <a:lstStyle/>
          <a:p>
            <a:r>
              <a:rPr lang="en-US" sz="3800" dirty="0" smtClean="0"/>
              <a:t>5. Backend Web Processing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69786" y="1668645"/>
            <a:ext cx="7632700" cy="4160655"/>
          </a:xfrm>
        </p:spPr>
        <p:txBody>
          <a:bodyPr numCol="1"/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&lt;form method="POST" action="$SCRIPT_NAME"&gt;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&lt;table align="center" border=0&gt;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&lt;</a:t>
            </a:r>
            <a:r>
              <a:rPr lang="en-US" sz="1400" dirty="0" err="1"/>
              <a:t>tr</a:t>
            </a:r>
            <a:r>
              <a:rPr lang="en-US" sz="1400" dirty="0"/>
              <a:t>&gt;&lt;td </a:t>
            </a:r>
            <a:r>
              <a:rPr lang="en-US" sz="1400" dirty="0" err="1"/>
              <a:t>valign</a:t>
            </a:r>
            <a:r>
              <a:rPr lang="en-US" sz="1400" dirty="0"/>
              <a:t>="top"&gt;&lt;label for="user"&gt;Username:&lt;/label&gt;&lt;/td&gt;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  &lt;</a:t>
            </a:r>
            <a:r>
              <a:rPr lang="en-US" sz="1400" dirty="0"/>
              <a:t>td&gt;&lt;input name="user" id="user" type="text" value="" </a:t>
            </a:r>
            <a:r>
              <a:rPr lang="en-US" sz="1400" dirty="0">
                <a:solidFill>
                  <a:srgbClr val="FF0000"/>
                </a:solidFill>
              </a:rPr>
              <a:t>autofocus</a:t>
            </a:r>
            <a:r>
              <a:rPr lang="en-US" sz="1400" dirty="0"/>
              <a:t>&gt;&lt;/td&gt;&lt;/</a:t>
            </a:r>
            <a:r>
              <a:rPr lang="en-US" sz="1400" dirty="0" err="1"/>
              <a:t>tr</a:t>
            </a:r>
            <a:r>
              <a:rPr lang="en-US" sz="1400" dirty="0"/>
              <a:t>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&lt;</a:t>
            </a:r>
            <a:r>
              <a:rPr lang="en-US" sz="1400" dirty="0" err="1"/>
              <a:t>tr</a:t>
            </a:r>
            <a:r>
              <a:rPr lang="en-US" sz="1400" dirty="0"/>
              <a:t>&gt;&lt;td </a:t>
            </a:r>
            <a:r>
              <a:rPr lang="en-US" sz="1400" dirty="0" err="1"/>
              <a:t>valign</a:t>
            </a:r>
            <a:r>
              <a:rPr lang="en-US" sz="1400" dirty="0"/>
              <a:t>="top"&gt;&lt;label for="</a:t>
            </a:r>
            <a:r>
              <a:rPr lang="en-US" sz="1400" dirty="0" err="1"/>
              <a:t>passwd</a:t>
            </a:r>
            <a:r>
              <a:rPr lang="en-US" sz="1400" dirty="0"/>
              <a:t>"&gt;Password:&lt;/label&gt;&lt;/td&gt;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  &lt;</a:t>
            </a:r>
            <a:r>
              <a:rPr lang="en-US" sz="1400" dirty="0"/>
              <a:t>td&gt;&lt;input name="</a:t>
            </a:r>
            <a:r>
              <a:rPr lang="en-US" sz="1400" dirty="0" err="1"/>
              <a:t>passwd</a:t>
            </a:r>
            <a:r>
              <a:rPr lang="en-US" sz="1400" dirty="0"/>
              <a:t>" id="</a:t>
            </a:r>
            <a:r>
              <a:rPr lang="en-US" sz="1400" dirty="0" err="1"/>
              <a:t>passwd</a:t>
            </a:r>
            <a:r>
              <a:rPr lang="en-US" sz="1400" dirty="0"/>
              <a:t>" type="password" value=""&gt;&lt;/td&gt;&lt;/</a:t>
            </a:r>
            <a:r>
              <a:rPr lang="en-US" sz="1400" dirty="0" err="1"/>
              <a:t>tr</a:t>
            </a:r>
            <a:r>
              <a:rPr lang="en-US" sz="1400" dirty="0"/>
              <a:t>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&lt;</a:t>
            </a:r>
            <a:r>
              <a:rPr lang="en-US" sz="1400" dirty="0" err="1"/>
              <a:t>tr</a:t>
            </a:r>
            <a:r>
              <a:rPr lang="en-US" sz="1400" dirty="0"/>
              <a:t>&gt;&lt;td </a:t>
            </a:r>
            <a:r>
              <a:rPr lang="en-US" sz="1400" dirty="0" err="1"/>
              <a:t>valign</a:t>
            </a:r>
            <a:r>
              <a:rPr lang="en-US" sz="1400" dirty="0"/>
              <a:t>="top"&gt;&lt;label for="agree"&gt;Agreement:&lt;/label&gt;&lt;/td&gt;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  &lt;</a:t>
            </a:r>
            <a:r>
              <a:rPr lang="en-US" sz="1400" dirty="0"/>
              <a:t>td&gt;&lt;input name="agree" id="agree" type="checkbox" value="yes"&gt;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  &lt;</a:t>
            </a:r>
            <a:r>
              <a:rPr lang="en-US" sz="1400" dirty="0"/>
              <a:t>font size=-2&gt;I'm </a:t>
            </a:r>
            <a:r>
              <a:rPr lang="en-US" sz="1400" dirty="0" smtClean="0"/>
              <a:t>agree to abide by The </a:t>
            </a:r>
            <a:r>
              <a:rPr lang="en-US" sz="1400" dirty="0"/>
              <a:t>Company's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  &lt;</a:t>
            </a:r>
            <a:r>
              <a:rPr lang="en-US" sz="1400" dirty="0"/>
              <a:t>a </a:t>
            </a:r>
            <a:r>
              <a:rPr lang="en-US" sz="1400" dirty="0" err="1"/>
              <a:t>href</a:t>
            </a:r>
            <a:r>
              <a:rPr lang="en-US" sz="1400" dirty="0"/>
              <a:t>="http://</a:t>
            </a:r>
            <a:r>
              <a:rPr lang="en-US" sz="1400" dirty="0" smtClean="0"/>
              <a:t>example.com/governance/computer-use/policy.htm</a:t>
            </a:r>
            <a:r>
              <a:rPr lang="en-US" sz="1400" dirty="0"/>
              <a:t>" target="_blank</a:t>
            </a:r>
            <a:r>
              <a:rPr lang="en-US" sz="1400" dirty="0" smtClean="0"/>
              <a:t>"&gt;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400" dirty="0" smtClean="0"/>
              <a:t>     Computer </a:t>
            </a:r>
            <a:r>
              <a:rPr lang="en-US" sz="1400" dirty="0"/>
              <a:t>Use Policy&lt;/a</a:t>
            </a:r>
            <a:r>
              <a:rPr lang="en-US" sz="1400" dirty="0" smtClean="0"/>
              <a:t>&gt; </a:t>
            </a:r>
            <a:r>
              <a:rPr lang="en-US" sz="1400" dirty="0"/>
              <a:t>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      &lt;</a:t>
            </a:r>
            <a:r>
              <a:rPr lang="en-US" sz="1400" dirty="0"/>
              <a:t>a </a:t>
            </a:r>
            <a:r>
              <a:rPr lang="en-US" sz="1400" dirty="0" err="1"/>
              <a:t>href</a:t>
            </a:r>
            <a:r>
              <a:rPr lang="en-US" sz="1400" dirty="0"/>
              <a:t>="http://</a:t>
            </a:r>
            <a:r>
              <a:rPr lang="en-US" sz="1400" dirty="0" smtClean="0"/>
              <a:t>dept.example.com/guidelines.html" </a:t>
            </a:r>
            <a:r>
              <a:rPr lang="en-US" sz="1400" dirty="0"/>
              <a:t>target="_blank</a:t>
            </a:r>
            <a:r>
              <a:rPr lang="en-US" sz="1400" dirty="0" smtClean="0"/>
              <a:t>"&gt;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400" dirty="0" smtClean="0"/>
              <a:t>     Department </a:t>
            </a:r>
            <a:r>
              <a:rPr lang="en-US" sz="1400" dirty="0"/>
              <a:t>Guidelines&lt;/a</a:t>
            </a:r>
            <a:r>
              <a:rPr lang="en-US" sz="1400" dirty="0" smtClean="0"/>
              <a:t>&gt;.&lt;/</a:t>
            </a:r>
            <a:r>
              <a:rPr lang="en-US" sz="1400" dirty="0"/>
              <a:t>font&gt;&lt;/td&gt;&lt;/</a:t>
            </a:r>
            <a:r>
              <a:rPr lang="en-US" sz="1400" dirty="0" err="1"/>
              <a:t>tr</a:t>
            </a:r>
            <a:r>
              <a:rPr lang="en-US" sz="1400" dirty="0"/>
              <a:t>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&lt;</a:t>
            </a:r>
            <a:r>
              <a:rPr lang="en-US" sz="1400" dirty="0" err="1"/>
              <a:t>tr</a:t>
            </a:r>
            <a:r>
              <a:rPr lang="en-US" sz="1400" dirty="0"/>
              <a:t>&gt;&lt;td&gt;&lt;input type=submit value="Login"&gt;&lt;/td&gt;&lt;td&gt;&lt;/td&gt;&lt;/</a:t>
            </a:r>
            <a:r>
              <a:rPr lang="en-US" sz="1400" dirty="0" err="1"/>
              <a:t>tr</a:t>
            </a:r>
            <a:r>
              <a:rPr lang="en-US" sz="1400" dirty="0"/>
              <a:t>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&lt;/table&gt;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&lt;/form&gt;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130" y="6037445"/>
            <a:ext cx="566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Sources: </a:t>
            </a:r>
            <a:r>
              <a:rPr lang="en-US" sz="1200" dirty="0">
                <a:latin typeface="+mj-lt"/>
                <a:hlinkClick r:id="rId4"/>
              </a:rPr>
              <a:t>https://</a:t>
            </a:r>
            <a:r>
              <a:rPr lang="en-US" sz="1200" dirty="0" smtClean="0">
                <a:latin typeface="+mj-lt"/>
                <a:hlinkClick r:id="rId4"/>
              </a:rPr>
              <a:t>www.w3schools.com/tags/tag_input.asp</a:t>
            </a:r>
            <a:endParaRPr lang="en-US" sz="1200" dirty="0" smtClean="0">
              <a:latin typeface="+mj-lt"/>
            </a:endParaRPr>
          </a:p>
          <a:p>
            <a:r>
              <a:rPr lang="en-CA" sz="1200" u="sng" dirty="0">
                <a:latin typeface="+mj-lt"/>
                <a:hlinkClick r:id="rId5"/>
              </a:rPr>
              <a:t>https://</a:t>
            </a:r>
            <a:r>
              <a:rPr lang="en-CA" sz="1200" u="sng" dirty="0" smtClean="0">
                <a:latin typeface="+mj-lt"/>
                <a:hlinkClick r:id="rId5"/>
              </a:rPr>
              <a:t>www.w3schools.com/tags/att_input_autofocus.asp</a:t>
            </a:r>
            <a:endParaRPr lang="en-CA" sz="1200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11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6</a:t>
            </a:r>
            <a:r>
              <a:rPr lang="en-US" sz="3800" dirty="0" smtClean="0"/>
              <a:t>. </a:t>
            </a:r>
            <a:r>
              <a:rPr lang="en-US" sz="3800" dirty="0" err="1" smtClean="0"/>
              <a:t>pwauth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2137567"/>
            <a:ext cx="7632700" cy="2932273"/>
          </a:xfrm>
        </p:spPr>
        <p:txBody>
          <a:bodyPr numCol="1"/>
          <a:lstStyle/>
          <a:p>
            <a:r>
              <a:rPr lang="en-US" dirty="0" smtClean="0"/>
              <a:t>Standard </a:t>
            </a:r>
            <a:r>
              <a:rPr lang="en-US" dirty="0" err="1" smtClean="0"/>
              <a:t>pam.d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file:</a:t>
            </a:r>
          </a:p>
          <a:p>
            <a:pPr lvl="1"/>
            <a:r>
              <a:rPr lang="en-CA" sz="1600" dirty="0">
                <a:latin typeface="+mj-lt"/>
              </a:rPr>
              <a:t>#%PAM-1.0</a:t>
            </a:r>
          </a:p>
          <a:p>
            <a:pPr lvl="1"/>
            <a:r>
              <a:rPr lang="en-CA" sz="1600" dirty="0" err="1">
                <a:latin typeface="+mj-lt"/>
              </a:rPr>
              <a:t>auth</a:t>
            </a:r>
            <a:r>
              <a:rPr lang="en-CA" sz="1600" dirty="0">
                <a:latin typeface="+mj-lt"/>
              </a:rPr>
              <a:t>       </a:t>
            </a:r>
            <a:r>
              <a:rPr lang="en-CA" sz="1600" dirty="0" smtClean="0">
                <a:latin typeface="+mj-lt"/>
              </a:rPr>
              <a:t>  include      </a:t>
            </a:r>
            <a:r>
              <a:rPr lang="en-CA" sz="1600" dirty="0">
                <a:latin typeface="+mj-lt"/>
              </a:rPr>
              <a:t>password-</a:t>
            </a:r>
            <a:r>
              <a:rPr lang="en-CA" sz="1600" dirty="0" err="1">
                <a:latin typeface="+mj-lt"/>
              </a:rPr>
              <a:t>auth</a:t>
            </a:r>
            <a:endParaRPr lang="en-CA" sz="1600" dirty="0">
              <a:latin typeface="+mj-lt"/>
            </a:endParaRPr>
          </a:p>
          <a:p>
            <a:pPr lvl="1"/>
            <a:r>
              <a:rPr lang="en-CA" sz="1600" dirty="0">
                <a:latin typeface="+mj-lt"/>
              </a:rPr>
              <a:t>account    </a:t>
            </a:r>
            <a:r>
              <a:rPr lang="en-CA" sz="1600" dirty="0" smtClean="0">
                <a:latin typeface="+mj-lt"/>
              </a:rPr>
              <a:t>include      </a:t>
            </a:r>
            <a:r>
              <a:rPr lang="en-CA" sz="1600" dirty="0">
                <a:latin typeface="+mj-lt"/>
              </a:rPr>
              <a:t>password-</a:t>
            </a:r>
            <a:r>
              <a:rPr lang="en-CA" sz="1600" dirty="0" err="1">
                <a:latin typeface="+mj-lt"/>
              </a:rPr>
              <a:t>auth</a:t>
            </a:r>
            <a:endParaRPr lang="en-US" sz="1600" dirty="0" smtClean="0">
              <a:latin typeface="+mj-lt"/>
            </a:endParaRPr>
          </a:p>
          <a:p>
            <a:r>
              <a:rPr lang="en-US" dirty="0" smtClean="0"/>
              <a:t>No need to customize if system’s PAM-based </a:t>
            </a:r>
            <a:r>
              <a:rPr lang="en-US" dirty="0" err="1" smtClean="0"/>
              <a:t>auth</a:t>
            </a:r>
            <a:r>
              <a:rPr lang="en-US" dirty="0" smtClean="0"/>
              <a:t> is fine</a:t>
            </a:r>
          </a:p>
          <a:p>
            <a:r>
              <a:rPr lang="en-US" dirty="0" err="1" smtClean="0"/>
              <a:t>Setuid</a:t>
            </a:r>
            <a:r>
              <a:rPr lang="en-US" dirty="0" smtClean="0"/>
              <a:t>-root to allow full PAM access (including shadow files)</a:t>
            </a:r>
          </a:p>
          <a:p>
            <a:r>
              <a:rPr lang="en-US" dirty="0" smtClean="0"/>
              <a:t>Only executable by web user (apache)</a:t>
            </a:r>
          </a:p>
          <a:p>
            <a:r>
              <a:rPr lang="en-US" dirty="0"/>
              <a:t>Reads </a:t>
            </a:r>
            <a:r>
              <a:rPr lang="en-US" dirty="0" err="1"/>
              <a:t>userid</a:t>
            </a:r>
            <a:r>
              <a:rPr lang="en-US" dirty="0"/>
              <a:t> and password from 2 lines of </a:t>
            </a:r>
            <a:r>
              <a:rPr lang="en-US" dirty="0" err="1"/>
              <a:t>stdin</a:t>
            </a:r>
            <a:endParaRPr lang="en-US" dirty="0"/>
          </a:p>
          <a:p>
            <a:r>
              <a:rPr lang="en-US" dirty="0"/>
              <a:t>Exit code indicates success or failure(s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130" y="6037445"/>
            <a:ext cx="5565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Source: </a:t>
            </a:r>
            <a:r>
              <a:rPr lang="en-US" sz="1200" dirty="0">
                <a:latin typeface="+mj-lt"/>
                <a:hlinkClick r:id="rId4"/>
              </a:rPr>
              <a:t>http://code.google.com/p/pwauth</a:t>
            </a:r>
            <a:r>
              <a:rPr lang="en-US" sz="1200" dirty="0" smtClean="0">
                <a:latin typeface="+mj-lt"/>
                <a:hlinkClick r:id="rId4"/>
              </a:rPr>
              <a:t>/</a:t>
            </a:r>
            <a:endParaRPr lang="en-US" sz="1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33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7. Helper Script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2137567"/>
            <a:ext cx="7632700" cy="2932273"/>
          </a:xfrm>
        </p:spPr>
        <p:txBody>
          <a:bodyPr numCol="1"/>
          <a:lstStyle/>
          <a:p>
            <a:r>
              <a:rPr lang="en-US" dirty="0" smtClean="0"/>
              <a:t>Want to list, insert &amp; delete accepted MAC addresses</a:t>
            </a:r>
          </a:p>
          <a:p>
            <a:r>
              <a:rPr lang="en-US" dirty="0" smtClean="0"/>
              <a:t>Need to run </a:t>
            </a:r>
            <a:r>
              <a:rPr lang="en-US" dirty="0" err="1" smtClean="0"/>
              <a:t>iptables</a:t>
            </a:r>
            <a:r>
              <a:rPr lang="en-US" dirty="0" smtClean="0"/>
              <a:t> commands as root:</a:t>
            </a:r>
          </a:p>
          <a:p>
            <a:pPr lvl="1"/>
            <a:r>
              <a:rPr lang="fr-FR" sz="1600" dirty="0" err="1">
                <a:latin typeface="+mj-lt"/>
              </a:rPr>
              <a:t>iptables</a:t>
            </a:r>
            <a:r>
              <a:rPr lang="fr-FR" sz="1600" dirty="0">
                <a:latin typeface="+mj-lt"/>
              </a:rPr>
              <a:t> -L PREROUTING -t </a:t>
            </a:r>
            <a:r>
              <a:rPr lang="fr-FR" sz="1600" dirty="0" err="1">
                <a:latin typeface="+mj-lt"/>
              </a:rPr>
              <a:t>nat</a:t>
            </a:r>
            <a:r>
              <a:rPr lang="fr-FR" sz="1600" dirty="0">
                <a:latin typeface="+mj-lt"/>
              </a:rPr>
              <a:t> -n | </a:t>
            </a:r>
            <a:r>
              <a:rPr lang="fr-FR" sz="1600" dirty="0" err="1">
                <a:latin typeface="+mj-lt"/>
              </a:rPr>
              <a:t>fgrep</a:t>
            </a:r>
            <a:r>
              <a:rPr lang="fr-FR" sz="1600" dirty="0">
                <a:latin typeface="+mj-lt"/>
              </a:rPr>
              <a:t> -i "$MAC"</a:t>
            </a:r>
            <a:endParaRPr lang="en-US" sz="1600" dirty="0">
              <a:latin typeface="+mj-lt"/>
            </a:endParaRPr>
          </a:p>
          <a:p>
            <a:pPr lvl="1"/>
            <a:r>
              <a:rPr lang="fr-FR" sz="1600" dirty="0" err="1" smtClean="0">
                <a:latin typeface="+mj-lt"/>
              </a:rPr>
              <a:t>iptables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>
                <a:latin typeface="+mj-lt"/>
              </a:rPr>
              <a:t>-I PREROUTING 1 -t </a:t>
            </a:r>
            <a:r>
              <a:rPr lang="fr-FR" sz="1600" dirty="0" err="1">
                <a:latin typeface="+mj-lt"/>
              </a:rPr>
              <a:t>nat</a:t>
            </a:r>
            <a:r>
              <a:rPr lang="fr-FR" sz="1600" dirty="0">
                <a:latin typeface="+mj-lt"/>
              </a:rPr>
              <a:t> -m mac --mac-source "$MAC" -j </a:t>
            </a:r>
            <a:r>
              <a:rPr lang="fr-FR" sz="1600" dirty="0" smtClean="0">
                <a:latin typeface="+mj-lt"/>
              </a:rPr>
              <a:t>ACCEPT</a:t>
            </a:r>
          </a:p>
          <a:p>
            <a:pPr lvl="1"/>
            <a:r>
              <a:rPr lang="fr-FR" sz="1600" dirty="0" err="1">
                <a:latin typeface="+mj-lt"/>
              </a:rPr>
              <a:t>iptables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smtClean="0">
                <a:latin typeface="+mj-lt"/>
              </a:rPr>
              <a:t>-D PREROUTING </a:t>
            </a:r>
            <a:r>
              <a:rPr lang="fr-FR" sz="1600" dirty="0">
                <a:latin typeface="+mj-lt"/>
              </a:rPr>
              <a:t>-t </a:t>
            </a:r>
            <a:r>
              <a:rPr lang="fr-FR" sz="1600" dirty="0" err="1">
                <a:latin typeface="+mj-lt"/>
              </a:rPr>
              <a:t>nat</a:t>
            </a:r>
            <a:r>
              <a:rPr lang="fr-FR" sz="1600" dirty="0">
                <a:latin typeface="+mj-lt"/>
              </a:rPr>
              <a:t> -m mac --mac-source "$MAC" -j </a:t>
            </a:r>
            <a:r>
              <a:rPr lang="fr-FR" sz="1600" dirty="0" smtClean="0">
                <a:latin typeface="+mj-lt"/>
              </a:rPr>
              <a:t>ACCEPT</a:t>
            </a:r>
          </a:p>
          <a:p>
            <a:r>
              <a:rPr lang="en-US" dirty="0" smtClean="0"/>
              <a:t>Will be invoked by web user (apache)</a:t>
            </a:r>
          </a:p>
          <a:p>
            <a:r>
              <a:rPr lang="en-US" dirty="0" err="1" smtClean="0"/>
              <a:t>Setuid</a:t>
            </a:r>
            <a:r>
              <a:rPr lang="en-US" dirty="0"/>
              <a:t> </a:t>
            </a:r>
            <a:r>
              <a:rPr lang="en-US" dirty="0" smtClean="0"/>
              <a:t>binary would be an option (as for </a:t>
            </a:r>
            <a:r>
              <a:rPr lang="en-US" dirty="0" err="1" smtClean="0"/>
              <a:t>pwauth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Simple script run via </a:t>
            </a:r>
            <a:r>
              <a:rPr lang="en-US" dirty="0" err="1" smtClean="0"/>
              <a:t>sudo</a:t>
            </a:r>
            <a:r>
              <a:rPr lang="en-US" dirty="0" smtClean="0"/>
              <a:t> is another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sudoers</a:t>
            </a:r>
            <a:r>
              <a:rPr lang="en-US" altLang="en-US" dirty="0"/>
              <a:t>(5) Examples:</a:t>
            </a:r>
            <a:endParaRPr lang="en-CA" alt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200"/>
              <a:t>Cmnd_Alias	CGIHELPER = /usr/local/sbin/cgihelper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CA" altLang="en-US" sz="2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200"/>
              <a:t># Normally, require a tty, to not show password in clear…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200"/>
              <a:t># ... but override for specific commands run by CGI scripts...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200"/>
              <a:t>Defaults!CGIHELPER		!requiretty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CA" altLang="en-US" sz="2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200"/>
              <a:t># Allows owner of particular CGI scripts to run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200"/>
              <a:t># “helper” command as other users...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200"/>
              <a:t>webuser	ALL=(ALL) NOPASSWD: CGIHELPER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0900" y="6037445"/>
            <a:ext cx="718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Source</a:t>
            </a:r>
            <a:r>
              <a:rPr lang="en-US" sz="1200" dirty="0" smtClean="0">
                <a:latin typeface="+mj-lt"/>
              </a:rPr>
              <a:t>: RTFM: </a:t>
            </a:r>
            <a:r>
              <a:rPr lang="en-US" sz="1200" dirty="0" err="1" smtClean="0">
                <a:latin typeface="+mj-lt"/>
              </a:rPr>
              <a:t>sudo</a:t>
            </a:r>
            <a:r>
              <a:rPr lang="en-US" sz="1200" dirty="0" smtClean="0">
                <a:latin typeface="+mj-lt"/>
              </a:rPr>
              <a:t>(8) </a:t>
            </a:r>
            <a:r>
              <a:rPr lang="en-US" sz="1100" dirty="0">
                <a:latin typeface="+mj-lt"/>
                <a:hlinkClick r:id="rId3"/>
              </a:rPr>
              <a:t>https://</a:t>
            </a:r>
            <a:r>
              <a:rPr lang="en-US" sz="1100" dirty="0" smtClean="0">
                <a:latin typeface="+mj-lt"/>
                <a:hlinkClick r:id="rId3"/>
              </a:rPr>
              <a:t>muug.ca/meetings/10-11.html#apr</a:t>
            </a:r>
            <a:endParaRPr lang="en-US" sz="1100" dirty="0" smtClean="0">
              <a:latin typeface="+mj-lt"/>
            </a:endParaRPr>
          </a:p>
          <a:p>
            <a:r>
              <a:rPr lang="en-CA" sz="1200" dirty="0" smtClean="0">
                <a:latin typeface="+mj-lt"/>
              </a:rPr>
              <a:t>© April 2011,</a:t>
            </a:r>
            <a:r>
              <a:rPr lang="en-CA" sz="1200" dirty="0">
                <a:latin typeface="+mj-lt"/>
              </a:rPr>
              <a:t> </a:t>
            </a:r>
            <a:r>
              <a:rPr lang="en-CA" sz="1200" dirty="0" smtClean="0">
                <a:latin typeface="+mj-lt"/>
              </a:rPr>
              <a:t>Gilbert </a:t>
            </a:r>
            <a:r>
              <a:rPr lang="en-CA" sz="1200" dirty="0" err="1" smtClean="0">
                <a:latin typeface="+mj-lt"/>
              </a:rPr>
              <a:t>Detillieux</a:t>
            </a:r>
            <a:r>
              <a:rPr lang="en-CA" sz="1200" dirty="0" smtClean="0">
                <a:latin typeface="+mj-lt"/>
              </a:rPr>
              <a:t>, University of Manitoba</a:t>
            </a:r>
          </a:p>
        </p:txBody>
      </p:sp>
    </p:spTree>
    <p:extLst>
      <p:ext uri="{BB962C8B-B14F-4D97-AF65-F5344CB8AC3E}">
        <p14:creationId xmlns:p14="http://schemas.microsoft.com/office/powerpoint/2010/main" val="13375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We Still Have a Problem…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1673536"/>
            <a:ext cx="7632700" cy="4158303"/>
          </a:xfrm>
        </p:spPr>
        <p:txBody>
          <a:bodyPr numCol="1"/>
          <a:lstStyle/>
          <a:p>
            <a:r>
              <a:rPr lang="en-US" sz="2200" dirty="0" err="1" smtClean="0"/>
              <a:t>SELinux</a:t>
            </a:r>
            <a:r>
              <a:rPr lang="en-US" sz="2200" dirty="0" smtClean="0"/>
              <a:t> goes into conniptions</a:t>
            </a:r>
          </a:p>
          <a:p>
            <a:r>
              <a:rPr lang="en-US" sz="2200" dirty="0" smtClean="0"/>
              <a:t>Can set up a custom module:</a:t>
            </a:r>
          </a:p>
          <a:p>
            <a:pPr lvl="1"/>
            <a:r>
              <a:rPr lang="en-CA" sz="1600" dirty="0" err="1">
                <a:latin typeface="+mj-lt"/>
              </a:rPr>
              <a:t>setenforce</a:t>
            </a:r>
            <a:r>
              <a:rPr lang="en-CA" sz="1600" dirty="0">
                <a:latin typeface="+mj-lt"/>
              </a:rPr>
              <a:t> </a:t>
            </a:r>
            <a:r>
              <a:rPr lang="en-CA" sz="1600" dirty="0" smtClean="0">
                <a:latin typeface="+mj-lt"/>
              </a:rPr>
              <a:t>0 # then run the app…</a:t>
            </a:r>
          </a:p>
          <a:p>
            <a:pPr lvl="1"/>
            <a:r>
              <a:rPr lang="en-CA" sz="1600" dirty="0" smtClean="0">
                <a:latin typeface="+mj-lt"/>
              </a:rPr>
              <a:t>cat </a:t>
            </a:r>
            <a:r>
              <a:rPr lang="en-CA" sz="1600" dirty="0">
                <a:latin typeface="+mj-lt"/>
              </a:rPr>
              <a:t>/</a:t>
            </a:r>
            <a:r>
              <a:rPr lang="en-CA" sz="1600" dirty="0" err="1">
                <a:latin typeface="+mj-lt"/>
              </a:rPr>
              <a:t>var</a:t>
            </a:r>
            <a:r>
              <a:rPr lang="en-CA" sz="1600" dirty="0">
                <a:latin typeface="+mj-lt"/>
              </a:rPr>
              <a:t>/log/audit/audit.log | audit2allow -M </a:t>
            </a:r>
            <a:r>
              <a:rPr lang="en-CA" sz="1600" dirty="0" err="1" smtClean="0">
                <a:latin typeface="+mj-lt"/>
              </a:rPr>
              <a:t>myapp</a:t>
            </a:r>
            <a:endParaRPr lang="en-CA" sz="1600" dirty="0" smtClean="0">
              <a:latin typeface="+mj-lt"/>
            </a:endParaRPr>
          </a:p>
          <a:p>
            <a:pPr lvl="1"/>
            <a:r>
              <a:rPr lang="en-CA" sz="1600" dirty="0" err="1" smtClean="0">
                <a:latin typeface="+mj-lt"/>
              </a:rPr>
              <a:t>semodule</a:t>
            </a:r>
            <a:r>
              <a:rPr lang="en-CA" sz="1600" dirty="0" smtClean="0">
                <a:latin typeface="+mj-lt"/>
              </a:rPr>
              <a:t> </a:t>
            </a:r>
            <a:r>
              <a:rPr lang="en-CA" sz="1600" dirty="0">
                <a:latin typeface="+mj-lt"/>
              </a:rPr>
              <a:t>-</a:t>
            </a:r>
            <a:r>
              <a:rPr lang="en-CA" sz="1600" dirty="0" err="1">
                <a:latin typeface="+mj-lt"/>
              </a:rPr>
              <a:t>i</a:t>
            </a:r>
            <a:r>
              <a:rPr lang="en-CA" sz="1600" dirty="0">
                <a:latin typeface="+mj-lt"/>
              </a:rPr>
              <a:t> </a:t>
            </a:r>
            <a:r>
              <a:rPr lang="en-CA" sz="1600" dirty="0" err="1" smtClean="0">
                <a:latin typeface="+mj-lt"/>
              </a:rPr>
              <a:t>myapp.pp</a:t>
            </a:r>
            <a:endParaRPr lang="en-CA" sz="1600" dirty="0" smtClean="0">
              <a:latin typeface="+mj-lt"/>
            </a:endParaRPr>
          </a:p>
          <a:p>
            <a:pPr lvl="1"/>
            <a:r>
              <a:rPr lang="en-CA" sz="1600" dirty="0" err="1">
                <a:latin typeface="+mj-lt"/>
              </a:rPr>
              <a:t>setenforce</a:t>
            </a:r>
            <a:r>
              <a:rPr lang="en-CA" sz="1600" dirty="0">
                <a:latin typeface="+mj-lt"/>
              </a:rPr>
              <a:t> </a:t>
            </a:r>
            <a:r>
              <a:rPr lang="en-CA" sz="1600" dirty="0" smtClean="0">
                <a:latin typeface="+mj-lt"/>
              </a:rPr>
              <a:t>1</a:t>
            </a:r>
          </a:p>
          <a:p>
            <a:r>
              <a:rPr lang="en-US" sz="2200" dirty="0" smtClean="0"/>
              <a:t>Still miss some audit events</a:t>
            </a:r>
          </a:p>
          <a:p>
            <a:pPr lvl="1"/>
            <a:r>
              <a:rPr lang="en-CA" sz="1600" dirty="0" err="1">
                <a:latin typeface="+mj-lt"/>
              </a:rPr>
              <a:t>semodule</a:t>
            </a:r>
            <a:r>
              <a:rPr lang="en-CA" sz="1600" dirty="0">
                <a:latin typeface="+mj-lt"/>
              </a:rPr>
              <a:t> </a:t>
            </a:r>
            <a:r>
              <a:rPr lang="en-CA" sz="1600" dirty="0" smtClean="0">
                <a:latin typeface="+mj-lt"/>
              </a:rPr>
              <a:t>–DB # do this first!</a:t>
            </a:r>
          </a:p>
          <a:p>
            <a:r>
              <a:rPr lang="en-US" sz="2200" dirty="0" smtClean="0"/>
              <a:t>This will generate a lot of output</a:t>
            </a:r>
          </a:p>
          <a:p>
            <a:pPr lvl="1"/>
            <a:r>
              <a:rPr lang="en-CA" sz="1600" dirty="0" err="1">
                <a:latin typeface="+mj-lt"/>
              </a:rPr>
              <a:t>semodule</a:t>
            </a:r>
            <a:r>
              <a:rPr lang="en-CA" sz="1600" dirty="0">
                <a:latin typeface="+mj-lt"/>
              </a:rPr>
              <a:t> </a:t>
            </a:r>
            <a:r>
              <a:rPr lang="en-CA" sz="1600" dirty="0" smtClean="0">
                <a:latin typeface="+mj-lt"/>
              </a:rPr>
              <a:t>–B </a:t>
            </a:r>
            <a:r>
              <a:rPr lang="en-CA" sz="1600" dirty="0">
                <a:latin typeface="+mj-lt"/>
              </a:rPr>
              <a:t># do this </a:t>
            </a:r>
            <a:r>
              <a:rPr lang="en-CA" sz="1600" dirty="0" smtClean="0">
                <a:latin typeface="+mj-lt"/>
              </a:rPr>
              <a:t>soon after!</a:t>
            </a:r>
          </a:p>
          <a:p>
            <a:r>
              <a:rPr lang="en-US" sz="2200" dirty="0" smtClean="0">
                <a:latin typeface="+mj-lt"/>
              </a:rPr>
              <a:t>Also need…</a:t>
            </a:r>
            <a:endParaRPr lang="en-CA" sz="2200" dirty="0" smtClean="0">
              <a:latin typeface="+mj-lt"/>
            </a:endParaRPr>
          </a:p>
          <a:p>
            <a:pPr lvl="1"/>
            <a:r>
              <a:rPr lang="en-US" sz="1600" dirty="0" err="1">
                <a:latin typeface="+mj-lt"/>
              </a:rPr>
              <a:t>setsebool</a:t>
            </a:r>
            <a:r>
              <a:rPr lang="en-US" sz="1600" dirty="0">
                <a:latin typeface="+mj-lt"/>
              </a:rPr>
              <a:t> -P </a:t>
            </a:r>
            <a:r>
              <a:rPr lang="en-US" sz="1600" dirty="0" err="1">
                <a:latin typeface="+mj-lt"/>
              </a:rPr>
              <a:t>domain_kernel_load_modules</a:t>
            </a:r>
            <a:r>
              <a:rPr lang="en-US" sz="1600" dirty="0">
                <a:latin typeface="+mj-lt"/>
              </a:rPr>
              <a:t>=1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5130" y="6037445"/>
            <a:ext cx="567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Sources: </a:t>
            </a:r>
            <a:r>
              <a:rPr lang="en-US" sz="1200" dirty="0">
                <a:latin typeface="+mj-lt"/>
                <a:hlinkClick r:id="rId4"/>
              </a:rPr>
              <a:t>https://</a:t>
            </a:r>
            <a:r>
              <a:rPr lang="en-US" sz="1200" dirty="0" smtClean="0">
                <a:latin typeface="+mj-lt"/>
                <a:hlinkClick r:id="rId4"/>
              </a:rPr>
              <a:t>relativkreativ.at/articles/how-to-compile-a-selinux-policy-package</a:t>
            </a:r>
            <a:endParaRPr lang="en-US" sz="1200" dirty="0" smtClean="0">
              <a:latin typeface="+mj-lt"/>
            </a:endParaRPr>
          </a:p>
          <a:p>
            <a:r>
              <a:rPr lang="en-US" sz="1200" dirty="0">
                <a:latin typeface="+mj-lt"/>
                <a:hlinkClick r:id="rId5"/>
              </a:rPr>
              <a:t>https://www.linuxquestions.org/questions/linux-security-4/selinux-unable-to-send-audit-message-4175591310</a:t>
            </a:r>
            <a:r>
              <a:rPr lang="en-US" sz="1200" dirty="0" smtClean="0">
                <a:latin typeface="+mj-lt"/>
                <a:hlinkClick r:id="rId5"/>
              </a:rPr>
              <a:t>/</a:t>
            </a:r>
            <a:endParaRPr lang="en-US" sz="1200" dirty="0" smtClean="0">
              <a:latin typeface="+mj-lt"/>
            </a:endParaRPr>
          </a:p>
        </p:txBody>
      </p:sp>
      <p:pic>
        <p:nvPicPr>
          <p:cNvPr id="7170" name="Picture 2" descr="Image result for houston, we have a probl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97" y="1772918"/>
            <a:ext cx="3055541" cy="384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775018"/>
            <a:ext cx="7632700" cy="693730"/>
          </a:xfrm>
        </p:spPr>
        <p:txBody>
          <a:bodyPr/>
          <a:lstStyle/>
          <a:p>
            <a:r>
              <a:rPr lang="en-US" sz="3800" dirty="0" err="1" smtClean="0"/>
              <a:t>SELinux</a:t>
            </a:r>
            <a:r>
              <a:rPr lang="en-US" sz="3800" dirty="0" smtClean="0"/>
              <a:t> </a:t>
            </a:r>
            <a:r>
              <a:rPr lang="en-US" sz="3800" dirty="0" err="1" smtClean="0"/>
              <a:t>myapp.te</a:t>
            </a:r>
            <a:r>
              <a:rPr lang="en-US" sz="3800" dirty="0" smtClean="0"/>
              <a:t> allow rules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1367148"/>
            <a:ext cx="7632700" cy="4474852"/>
          </a:xfrm>
        </p:spPr>
        <p:txBody>
          <a:bodyPr numCol="1"/>
          <a:lstStyle/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fprintd_t</a:t>
            </a:r>
            <a:r>
              <a:rPr lang="en-US" sz="1000" dirty="0"/>
              <a:t> </a:t>
            </a:r>
            <a:r>
              <a:rPr lang="en-US" sz="1000" dirty="0" err="1"/>
              <a:t>httpd_sys_script_t:dbus</a:t>
            </a:r>
            <a:r>
              <a:rPr lang="en-US" sz="1000" dirty="0"/>
              <a:t> </a:t>
            </a:r>
            <a:r>
              <a:rPr lang="en-US" sz="1000" dirty="0" err="1"/>
              <a:t>send_msg</a:t>
            </a:r>
            <a:r>
              <a:rPr lang="en-US" sz="10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000" dirty="0" smtClean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fprintd_t:dbus</a:t>
            </a:r>
            <a:r>
              <a:rPr lang="en-US" sz="1000" dirty="0"/>
              <a:t> </a:t>
            </a:r>
            <a:r>
              <a:rPr lang="en-US" sz="1000" dirty="0" err="1"/>
              <a:t>send_msg</a:t>
            </a:r>
            <a:r>
              <a:rPr lang="en-US" sz="10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httpd_log_t:dir</a:t>
            </a:r>
            <a:r>
              <a:rPr lang="en-US" sz="1000" dirty="0"/>
              <a:t> { </a:t>
            </a:r>
            <a:r>
              <a:rPr lang="en-US" sz="1000" dirty="0" err="1"/>
              <a:t>add_name</a:t>
            </a:r>
            <a:r>
              <a:rPr lang="en-US" sz="1000" dirty="0"/>
              <a:t> write };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httpd_log_t:file</a:t>
            </a:r>
            <a:r>
              <a:rPr lang="en-US" sz="1000" dirty="0"/>
              <a:t> create;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iptables_var_run_t:file</a:t>
            </a:r>
            <a:r>
              <a:rPr lang="en-US" sz="1000" dirty="0"/>
              <a:t> { lock open read };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lastlog_t:file</a:t>
            </a:r>
            <a:r>
              <a:rPr lang="en-US" sz="1000" dirty="0"/>
              <a:t> { open write };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pam_var_run_t:dir</a:t>
            </a:r>
            <a:r>
              <a:rPr lang="en-US" sz="1000" dirty="0"/>
              <a:t> { </a:t>
            </a:r>
            <a:r>
              <a:rPr lang="en-US" sz="1000" dirty="0" err="1"/>
              <a:t>add_name</a:t>
            </a:r>
            <a:r>
              <a:rPr lang="en-US" sz="1000" dirty="0"/>
              <a:t> write };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pam_var_run_t:file</a:t>
            </a:r>
            <a:r>
              <a:rPr lang="en-US" sz="1000" dirty="0"/>
              <a:t> { create </a:t>
            </a:r>
            <a:r>
              <a:rPr lang="en-US" sz="1000" dirty="0" err="1"/>
              <a:t>getattr</a:t>
            </a:r>
            <a:r>
              <a:rPr lang="en-US" sz="1000" dirty="0"/>
              <a:t> lock open read write };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proc_t:filesystem</a:t>
            </a:r>
            <a:r>
              <a:rPr lang="en-US" sz="1000" dirty="0"/>
              <a:t> </a:t>
            </a:r>
            <a:r>
              <a:rPr lang="en-US" sz="1000" dirty="0" err="1"/>
              <a:t>getattr</a:t>
            </a:r>
            <a:r>
              <a:rPr lang="en-US" sz="10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self:capability</a:t>
            </a:r>
            <a:r>
              <a:rPr lang="en-US" sz="1000" dirty="0"/>
              <a:t> { </a:t>
            </a:r>
            <a:r>
              <a:rPr lang="en-US" sz="1000" dirty="0" err="1"/>
              <a:t>audit_write</a:t>
            </a:r>
            <a:r>
              <a:rPr lang="en-US" sz="1000" dirty="0"/>
              <a:t> </a:t>
            </a:r>
            <a:r>
              <a:rPr lang="en-US" sz="1000" dirty="0" err="1"/>
              <a:t>dac_override</a:t>
            </a:r>
            <a:r>
              <a:rPr lang="en-US" sz="1000" dirty="0"/>
              <a:t> </a:t>
            </a:r>
            <a:r>
              <a:rPr lang="en-US" sz="1000" dirty="0" err="1"/>
              <a:t>net_raw</a:t>
            </a:r>
            <a:r>
              <a:rPr lang="en-US" sz="1000" dirty="0"/>
              <a:t> </a:t>
            </a:r>
            <a:r>
              <a:rPr lang="en-US" sz="1000" dirty="0" err="1"/>
              <a:t>setgid</a:t>
            </a:r>
            <a:r>
              <a:rPr lang="en-US" sz="1000" dirty="0"/>
              <a:t> </a:t>
            </a:r>
            <a:r>
              <a:rPr lang="en-US" sz="1000" dirty="0" err="1"/>
              <a:t>setuid</a:t>
            </a:r>
            <a:r>
              <a:rPr lang="en-US" sz="1000" dirty="0"/>
              <a:t> </a:t>
            </a:r>
            <a:r>
              <a:rPr lang="en-US" sz="1000" dirty="0" err="1"/>
              <a:t>sys_resource</a:t>
            </a:r>
            <a:r>
              <a:rPr lang="en-US" sz="1000" dirty="0"/>
              <a:t> };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self:netlink_audit_socket</a:t>
            </a:r>
            <a:r>
              <a:rPr lang="en-US" sz="1000" dirty="0"/>
              <a:t> { create </a:t>
            </a:r>
            <a:r>
              <a:rPr lang="en-US" sz="1000" dirty="0" err="1"/>
              <a:t>nlmsg_relay</a:t>
            </a:r>
            <a:r>
              <a:rPr lang="en-US" sz="1000" dirty="0"/>
              <a:t> };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self:process</a:t>
            </a:r>
            <a:r>
              <a:rPr lang="en-US" sz="1000" dirty="0"/>
              <a:t> </a:t>
            </a:r>
            <a:r>
              <a:rPr lang="en-US" sz="1000" dirty="0" err="1"/>
              <a:t>setrlimit</a:t>
            </a:r>
            <a:r>
              <a:rPr lang="en-US" sz="10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self:rawip_socket</a:t>
            </a:r>
            <a:r>
              <a:rPr lang="en-US" sz="1000" dirty="0"/>
              <a:t> { create </a:t>
            </a:r>
            <a:r>
              <a:rPr lang="en-US" sz="1000" dirty="0" err="1"/>
              <a:t>getopt</a:t>
            </a:r>
            <a:r>
              <a:rPr lang="en-US" sz="1000" dirty="0"/>
              <a:t> </a:t>
            </a:r>
            <a:r>
              <a:rPr lang="en-US" sz="1000" dirty="0" err="1"/>
              <a:t>setopt</a:t>
            </a:r>
            <a:r>
              <a:rPr lang="en-US" sz="1000" dirty="0"/>
              <a:t> };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shadow_t:file</a:t>
            </a:r>
            <a:r>
              <a:rPr lang="en-US" sz="1000" dirty="0"/>
              <a:t> { </a:t>
            </a:r>
            <a:r>
              <a:rPr lang="en-US" sz="1000" dirty="0" err="1"/>
              <a:t>getattr</a:t>
            </a:r>
            <a:r>
              <a:rPr lang="en-US" sz="1000" dirty="0"/>
              <a:t> open read };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sudo_db_t:dir</a:t>
            </a:r>
            <a:r>
              <a:rPr lang="en-US" sz="1000" dirty="0"/>
              <a:t> </a:t>
            </a:r>
            <a:r>
              <a:rPr lang="en-US" sz="1000" dirty="0" err="1"/>
              <a:t>getattr</a:t>
            </a:r>
            <a:r>
              <a:rPr lang="en-US" sz="10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system_dbusd_t:dbus</a:t>
            </a:r>
            <a:r>
              <a:rPr lang="en-US" sz="1000" dirty="0"/>
              <a:t> </a:t>
            </a:r>
            <a:r>
              <a:rPr lang="en-US" sz="1000" dirty="0" err="1"/>
              <a:t>send_msg</a:t>
            </a:r>
            <a:r>
              <a:rPr lang="en-US" sz="10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000" dirty="0" smtClean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system_dbusd_t:unix_stream_socket</a:t>
            </a:r>
            <a:r>
              <a:rPr lang="en-US" sz="1000" dirty="0"/>
              <a:t> </a:t>
            </a:r>
            <a:r>
              <a:rPr lang="en-US" sz="1000" dirty="0" err="1"/>
              <a:t>connectto</a:t>
            </a:r>
            <a:r>
              <a:rPr lang="en-US" sz="10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000" dirty="0" smtClean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var_run_t:file</a:t>
            </a:r>
            <a:r>
              <a:rPr lang="en-US" sz="1000" dirty="0"/>
              <a:t> { lock open read write };</a:t>
            </a:r>
          </a:p>
          <a:p>
            <a:pPr>
              <a:buFont typeface="+mj-lt"/>
              <a:buAutoNum type="arabicPeriod"/>
            </a:pPr>
            <a:r>
              <a:rPr lang="en-US" sz="1000" dirty="0" smtClean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hi_reserved_port_t:tcp_socket</a:t>
            </a:r>
            <a:r>
              <a:rPr lang="en-US" sz="1000" dirty="0"/>
              <a:t> </a:t>
            </a:r>
            <a:r>
              <a:rPr lang="en-US" sz="1000" dirty="0" err="1"/>
              <a:t>name_bind</a:t>
            </a:r>
            <a:r>
              <a:rPr lang="en-US" sz="10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hi_reserved_port_t:udp_socket</a:t>
            </a:r>
            <a:r>
              <a:rPr lang="en-US" sz="1000" dirty="0"/>
              <a:t> </a:t>
            </a:r>
            <a:r>
              <a:rPr lang="en-US" sz="1000" dirty="0" err="1"/>
              <a:t>name_bind</a:t>
            </a:r>
            <a:r>
              <a:rPr lang="en-US" sz="10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rndc_port_t:tcp_socket</a:t>
            </a:r>
            <a:r>
              <a:rPr lang="en-US" sz="1000" dirty="0"/>
              <a:t> </a:t>
            </a:r>
            <a:r>
              <a:rPr lang="en-US" sz="1000" dirty="0" err="1"/>
              <a:t>name_bind</a:t>
            </a:r>
            <a:r>
              <a:rPr lang="en-US" sz="1000" dirty="0"/>
              <a:t>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self:capability</a:t>
            </a:r>
            <a:r>
              <a:rPr lang="en-US" sz="1000" dirty="0"/>
              <a:t> { </a:t>
            </a:r>
            <a:r>
              <a:rPr lang="en-US" sz="1000" dirty="0" err="1"/>
              <a:t>net_admin</a:t>
            </a:r>
            <a:r>
              <a:rPr lang="en-US" sz="1000" dirty="0"/>
              <a:t> </a:t>
            </a:r>
            <a:r>
              <a:rPr lang="en-US" sz="1000" dirty="0" err="1"/>
              <a:t>net_bind_service</a:t>
            </a:r>
            <a:r>
              <a:rPr lang="en-US" sz="1000" dirty="0"/>
              <a:t> };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allow </a:t>
            </a:r>
            <a:r>
              <a:rPr lang="en-US" sz="1000" dirty="0" err="1"/>
              <a:t>httpd_sys_script_t</a:t>
            </a:r>
            <a:r>
              <a:rPr lang="en-US" sz="1000" dirty="0"/>
              <a:t> </a:t>
            </a:r>
            <a:r>
              <a:rPr lang="en-US" sz="1000" dirty="0" err="1"/>
              <a:t>self:netlink_audit_socket</a:t>
            </a:r>
            <a:r>
              <a:rPr lang="en-US" sz="1000" dirty="0"/>
              <a:t> { read write };</a:t>
            </a:r>
          </a:p>
          <a:p>
            <a:pPr>
              <a:buFont typeface="+mj-lt"/>
              <a:buAutoNum type="arabicPeriod"/>
            </a:pPr>
            <a:r>
              <a:rPr lang="en-US" sz="1000" dirty="0" smtClean="0"/>
              <a:t>allow </a:t>
            </a:r>
            <a:r>
              <a:rPr lang="en-US" sz="1000" dirty="0" err="1"/>
              <a:t>httpd_t</a:t>
            </a:r>
            <a:r>
              <a:rPr lang="en-US" sz="1000" dirty="0"/>
              <a:t> </a:t>
            </a:r>
            <a:r>
              <a:rPr lang="en-US" sz="1000" dirty="0" err="1"/>
              <a:t>httpd_sys_script_t:process</a:t>
            </a:r>
            <a:r>
              <a:rPr lang="en-US" sz="1000" dirty="0"/>
              <a:t> { </a:t>
            </a:r>
            <a:r>
              <a:rPr lang="en-US" sz="1000" dirty="0" err="1"/>
              <a:t>noatsecure</a:t>
            </a:r>
            <a:r>
              <a:rPr lang="en-US" sz="1000" dirty="0"/>
              <a:t> </a:t>
            </a:r>
            <a:r>
              <a:rPr lang="en-US" sz="1000" dirty="0" err="1"/>
              <a:t>rlimitinh</a:t>
            </a:r>
            <a:r>
              <a:rPr lang="en-US" sz="1000" dirty="0"/>
              <a:t> </a:t>
            </a:r>
            <a:r>
              <a:rPr lang="en-US" sz="1000" dirty="0" err="1"/>
              <a:t>siginh</a:t>
            </a:r>
            <a:r>
              <a:rPr lang="en-US" sz="1000" dirty="0"/>
              <a:t> };</a:t>
            </a:r>
          </a:p>
        </p:txBody>
      </p:sp>
    </p:spTree>
    <p:extLst>
      <p:ext uri="{BB962C8B-B14F-4D97-AF65-F5344CB8AC3E}">
        <p14:creationId xmlns:p14="http://schemas.microsoft.com/office/powerpoint/2010/main" val="794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Did I Learn?</a:t>
            </a: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1948724"/>
            <a:ext cx="7632700" cy="3524424"/>
          </a:xfrm>
        </p:spPr>
        <p:txBody>
          <a:bodyPr numCol="1"/>
          <a:lstStyle/>
          <a:p>
            <a:r>
              <a:rPr lang="en-CA" sz="2400" dirty="0" smtClean="0"/>
              <a:t>Lots more about Linux </a:t>
            </a:r>
            <a:r>
              <a:rPr lang="en-CA" sz="2400" dirty="0" err="1" smtClean="0"/>
              <a:t>Netfilter</a:t>
            </a:r>
            <a:r>
              <a:rPr lang="en-CA" sz="2400" dirty="0" smtClean="0"/>
              <a:t>/</a:t>
            </a:r>
            <a:r>
              <a:rPr lang="en-CA" sz="2400" dirty="0" err="1" smtClean="0"/>
              <a:t>iptables</a:t>
            </a:r>
            <a:r>
              <a:rPr lang="en-CA" sz="2400" dirty="0" smtClean="0"/>
              <a:t>, </a:t>
            </a:r>
            <a:br>
              <a:rPr lang="en-CA" sz="2400" dirty="0" smtClean="0"/>
            </a:br>
            <a:r>
              <a:rPr lang="en-CA" sz="2400" dirty="0" smtClean="0"/>
              <a:t>including DNAT implementation</a:t>
            </a:r>
          </a:p>
          <a:p>
            <a:r>
              <a:rPr lang="en-US" sz="2400" dirty="0" smtClean="0"/>
              <a:t>Some weird stuff in ISC </a:t>
            </a:r>
            <a:r>
              <a:rPr lang="en-US" sz="2400" dirty="0" err="1" smtClean="0"/>
              <a:t>dhcpd.conf</a:t>
            </a:r>
            <a:r>
              <a:rPr lang="en-US" sz="2400" dirty="0" smtClean="0"/>
              <a:t>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including “</a:t>
            </a:r>
            <a:r>
              <a:rPr lang="fr-FR" sz="2400" dirty="0" smtClean="0"/>
              <a:t>option captive-portal-rfc7710</a:t>
            </a:r>
            <a:r>
              <a:rPr lang="en-US" sz="2400" dirty="0"/>
              <a:t>”</a:t>
            </a:r>
            <a:endParaRPr lang="en-US" sz="2400" dirty="0" smtClean="0"/>
          </a:p>
          <a:p>
            <a:r>
              <a:rPr lang="en-US" sz="2400" dirty="0" smtClean="0"/>
              <a:t>Apache </a:t>
            </a:r>
            <a:r>
              <a:rPr lang="en-US" sz="2400" dirty="0" err="1" smtClean="0"/>
              <a:t>VirtualHost</a:t>
            </a:r>
            <a:r>
              <a:rPr lang="en-US" sz="2400" dirty="0" smtClean="0"/>
              <a:t> with IP address</a:t>
            </a:r>
          </a:p>
          <a:p>
            <a:r>
              <a:rPr lang="en-US" sz="2400" dirty="0" smtClean="0"/>
              <a:t>Captive portal detection in different systems</a:t>
            </a:r>
          </a:p>
          <a:p>
            <a:r>
              <a:rPr lang="en-US" sz="2400" dirty="0" smtClean="0"/>
              <a:t>Some cool HTML5 extensions for form input</a:t>
            </a:r>
          </a:p>
          <a:p>
            <a:r>
              <a:rPr lang="en-US" sz="2400" dirty="0" smtClean="0"/>
              <a:t>More than I wanted to know about </a:t>
            </a:r>
            <a:r>
              <a:rPr lang="en-US" sz="2400" dirty="0" err="1" smtClean="0"/>
              <a:t>SELinux</a:t>
            </a:r>
            <a:r>
              <a:rPr lang="en-US" sz="2400" dirty="0" smtClean="0"/>
              <a:t>!</a:t>
            </a:r>
            <a:endParaRPr lang="en-CA" sz="2400" dirty="0" smtClean="0"/>
          </a:p>
          <a:p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5230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What’s Left to Do?</a:t>
            </a: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1948724"/>
            <a:ext cx="7632700" cy="3524424"/>
          </a:xfrm>
        </p:spPr>
        <p:txBody>
          <a:bodyPr numCol="1"/>
          <a:lstStyle/>
          <a:p>
            <a:r>
              <a:rPr lang="en-US" sz="2400" dirty="0" smtClean="0"/>
              <a:t>Sane HTTPS handling</a:t>
            </a:r>
          </a:p>
          <a:p>
            <a:r>
              <a:rPr lang="en-US" sz="2400" dirty="0" smtClean="0"/>
              <a:t>Better client detection &amp; web redirection</a:t>
            </a:r>
          </a:p>
          <a:p>
            <a:r>
              <a:rPr lang="en-US" sz="2400" dirty="0"/>
              <a:t>Better DNS </a:t>
            </a:r>
            <a:r>
              <a:rPr lang="en-US" sz="2400" dirty="0" smtClean="0"/>
              <a:t>handling (for security)</a:t>
            </a:r>
            <a:endParaRPr lang="en-US" sz="2400" dirty="0"/>
          </a:p>
          <a:p>
            <a:r>
              <a:rPr lang="en-US" sz="2400" dirty="0" smtClean="0"/>
              <a:t>Security audit and hardening</a:t>
            </a:r>
          </a:p>
        </p:txBody>
      </p:sp>
    </p:spTree>
    <p:extLst>
      <p:ext uri="{BB962C8B-B14F-4D97-AF65-F5344CB8AC3E}">
        <p14:creationId xmlns:p14="http://schemas.microsoft.com/office/powerpoint/2010/main" val="21302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0366" y="3549417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Questions?</a:t>
            </a:r>
            <a:endParaRPr lang="en-C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8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a Problem…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50875" y="1892830"/>
            <a:ext cx="7756526" cy="3593570"/>
          </a:xfrm>
        </p:spPr>
        <p:txBody>
          <a:bodyPr/>
          <a:lstStyle/>
          <a:p>
            <a:r>
              <a:rPr lang="en-US" sz="2400" dirty="0" smtClean="0"/>
              <a:t>Users plugging unknown devices into our Ethernet ports</a:t>
            </a:r>
          </a:p>
          <a:p>
            <a:r>
              <a:rPr lang="en-US" sz="2400" dirty="0" smtClean="0"/>
              <a:t>Policy is to not give network access to unknown devices</a:t>
            </a:r>
          </a:p>
          <a:p>
            <a:r>
              <a:rPr lang="en-US" sz="2400" dirty="0" smtClean="0"/>
              <a:t>Policy is documented, but… </a:t>
            </a:r>
            <a:r>
              <a:rPr lang="en-US" sz="2400" dirty="0" err="1" smtClean="0"/>
              <a:t>tl;dr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Want to help facilitate compliance</a:t>
            </a:r>
          </a:p>
          <a:p>
            <a:r>
              <a:rPr lang="en-US" sz="2400" dirty="0" smtClean="0"/>
              <a:t>Don’t want to inconvenience users</a:t>
            </a:r>
            <a:endParaRPr lang="en-CA" sz="24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29" y="3302000"/>
            <a:ext cx="3083085" cy="20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Captive Portal?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50875" y="1892830"/>
            <a:ext cx="7756526" cy="3593570"/>
          </a:xfrm>
        </p:spPr>
        <p:txBody>
          <a:bodyPr/>
          <a:lstStyle/>
          <a:p>
            <a:r>
              <a:rPr lang="en-CA" dirty="0"/>
              <a:t>A </a:t>
            </a:r>
            <a:r>
              <a:rPr lang="en-CA" b="1" dirty="0"/>
              <a:t>captive portal</a:t>
            </a:r>
            <a:r>
              <a:rPr lang="en-CA" dirty="0"/>
              <a:t> is a web page that is displayed to newly connected users before they are granted broader access to network resources. Captive portals are commonly used to present a landing or log-in page which may require authentication, </a:t>
            </a:r>
            <a:r>
              <a:rPr lang="en-CA" dirty="0">
                <a:hlinkClick r:id="rId3" tooltip="Payment gateway"/>
              </a:rPr>
              <a:t>payment</a:t>
            </a:r>
            <a:r>
              <a:rPr lang="en-CA" dirty="0"/>
              <a:t>, acceptance of EULA/</a:t>
            </a:r>
            <a:r>
              <a:rPr lang="en-CA" dirty="0">
                <a:hlinkClick r:id="rId4" tooltip="Acceptable use policy"/>
              </a:rPr>
              <a:t>accepted use policies</a:t>
            </a:r>
            <a:r>
              <a:rPr lang="en-CA" dirty="0"/>
              <a:t>, or other valid credentials that both the host and user agree to adhere by. </a:t>
            </a:r>
            <a:r>
              <a:rPr lang="en-CA" dirty="0" smtClean="0"/>
              <a:t>…</a:t>
            </a:r>
          </a:p>
          <a:p>
            <a:r>
              <a:rPr lang="en-CA" dirty="0" smtClean="0"/>
              <a:t>The </a:t>
            </a:r>
            <a:r>
              <a:rPr lang="en-CA" dirty="0"/>
              <a:t>captive portal is presented to the client and is stored either at the </a:t>
            </a:r>
            <a:r>
              <a:rPr lang="en-CA" dirty="0">
                <a:hlinkClick r:id="rId5" tooltip="Gateway (computer networking)"/>
              </a:rPr>
              <a:t>gateway</a:t>
            </a:r>
            <a:r>
              <a:rPr lang="en-CA" dirty="0"/>
              <a:t> or on a </a:t>
            </a:r>
            <a:r>
              <a:rPr lang="en-CA" dirty="0">
                <a:hlinkClick r:id="rId6" tooltip="Web server"/>
              </a:rPr>
              <a:t>web server</a:t>
            </a:r>
            <a:r>
              <a:rPr lang="en-CA" dirty="0"/>
              <a:t> hosting that page. Depending on the feature set of the gateway, websites or </a:t>
            </a:r>
            <a:r>
              <a:rPr lang="en-CA" dirty="0">
                <a:hlinkClick r:id="rId7" tooltip="TCP ports"/>
              </a:rPr>
              <a:t>TCP ports</a:t>
            </a:r>
            <a:r>
              <a:rPr lang="en-CA" dirty="0"/>
              <a:t> can be white-listed so that the user would not have to interact with the captive portal in order to use them. The </a:t>
            </a:r>
            <a:r>
              <a:rPr lang="en-CA" dirty="0">
                <a:hlinkClick r:id="rId8" tooltip="MAC address"/>
              </a:rPr>
              <a:t>MAC address</a:t>
            </a:r>
            <a:r>
              <a:rPr lang="en-CA" dirty="0"/>
              <a:t> of attached clients can also be used to bypass the login process for specified devices.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130" y="6037445"/>
            <a:ext cx="556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Source: </a:t>
            </a:r>
            <a:r>
              <a:rPr lang="en-US" sz="1200" dirty="0">
                <a:latin typeface="+mj-lt"/>
                <a:hlinkClick r:id="rId9"/>
              </a:rPr>
              <a:t>https://</a:t>
            </a:r>
            <a:r>
              <a:rPr lang="en-US" sz="1200" dirty="0" smtClean="0">
                <a:latin typeface="+mj-lt"/>
                <a:hlinkClick r:id="rId9"/>
              </a:rPr>
              <a:t>en.wikipedia.org/wiki/Captive_portal</a:t>
            </a:r>
            <a:endParaRPr lang="en-US" sz="1200" dirty="0" smtClean="0">
              <a:latin typeface="+mj-lt"/>
            </a:endParaRPr>
          </a:p>
          <a:p>
            <a:r>
              <a:rPr lang="en-CA" sz="1200" dirty="0" smtClean="0"/>
              <a:t>licensed </a:t>
            </a:r>
            <a:r>
              <a:rPr lang="en-CA" sz="1200" dirty="0"/>
              <a:t>under the  </a:t>
            </a:r>
            <a:r>
              <a:rPr lang="en-CA" sz="1200" u="sng" dirty="0">
                <a:hlinkClick r:id="rId10"/>
              </a:rPr>
              <a:t>Creative Commons Attribution-</a:t>
            </a:r>
            <a:r>
              <a:rPr lang="en-CA" sz="1200" u="sng" dirty="0" err="1">
                <a:hlinkClick r:id="rId10"/>
              </a:rPr>
              <a:t>ShareAlike</a:t>
            </a:r>
            <a:r>
              <a:rPr lang="en-CA" sz="1200" u="sng" dirty="0">
                <a:hlinkClick r:id="rId10"/>
              </a:rPr>
              <a:t> </a:t>
            </a:r>
            <a:r>
              <a:rPr lang="en-CA" sz="1200" u="sng" dirty="0" smtClean="0">
                <a:hlinkClick r:id="rId10"/>
              </a:rPr>
              <a:t>License</a:t>
            </a:r>
            <a:endParaRPr lang="en-CA" sz="1200" u="sng" dirty="0" smtClean="0"/>
          </a:p>
        </p:txBody>
      </p:sp>
    </p:spTree>
    <p:extLst>
      <p:ext uri="{BB962C8B-B14F-4D97-AF65-F5344CB8AC3E}">
        <p14:creationId xmlns:p14="http://schemas.microsoft.com/office/powerpoint/2010/main" val="36691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Put Captive Portal?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50875" y="1892830"/>
            <a:ext cx="7756526" cy="3593570"/>
          </a:xfrm>
        </p:spPr>
        <p:txBody>
          <a:bodyPr/>
          <a:lstStyle/>
          <a:p>
            <a:r>
              <a:rPr lang="en-CA" sz="2400" dirty="0" smtClean="0"/>
              <a:t>Best implemented at layer 2 (i.e. Ethernet link layer)</a:t>
            </a:r>
          </a:p>
          <a:p>
            <a:r>
              <a:rPr lang="en-US" sz="2400" dirty="0" smtClean="0"/>
              <a:t>Not the same as 802.1X</a:t>
            </a:r>
            <a:endParaRPr lang="en-CA" sz="2400" dirty="0" smtClean="0"/>
          </a:p>
          <a:p>
            <a:r>
              <a:rPr lang="en-US" sz="2400" dirty="0" smtClean="0"/>
              <a:t>Can isolate devices/ports to a VLAN that is not routable</a:t>
            </a:r>
            <a:endParaRPr lang="en-CA" sz="2400" dirty="0" smtClean="0"/>
          </a:p>
          <a:p>
            <a:r>
              <a:rPr lang="en-US" sz="2400" dirty="0" smtClean="0"/>
              <a:t>Requires managed switches that support that functionality</a:t>
            </a:r>
          </a:p>
          <a:p>
            <a:r>
              <a:rPr lang="en-US" sz="2400" dirty="0" smtClean="0"/>
              <a:t>May not provide much flexibility or </a:t>
            </a:r>
            <a:r>
              <a:rPr lang="en-US" sz="2400" dirty="0" err="1" smtClean="0"/>
              <a:t>customisability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165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4854589" y="1669775"/>
            <a:ext cx="3327400" cy="361289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1500" dirty="0" smtClean="0"/>
              <a:t>7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500" dirty="0" smtClean="0"/>
              <a:t>6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500" dirty="0" smtClean="0"/>
              <a:t>5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500" dirty="0" smtClean="0"/>
              <a:t>4 (TCP, UDP)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500" dirty="0" smtClean="0"/>
              <a:t>3 (IP, Routers)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500" dirty="0" smtClean="0"/>
              <a:t>2 (Ethernet, Switches, Bridges)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500" dirty="0" smtClean="0"/>
              <a:t>1 (100BaseT, Hubs, Repeaters)</a:t>
            </a: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5" y="1007165"/>
            <a:ext cx="3815384" cy="441297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42948" y="1108081"/>
            <a:ext cx="3339041" cy="561694"/>
          </a:xfrm>
        </p:spPr>
        <p:txBody>
          <a:bodyPr/>
          <a:lstStyle/>
          <a:p>
            <a:r>
              <a:rPr lang="en-US" sz="3200" dirty="0" smtClean="0"/>
              <a:t>7-Layer Model</a:t>
            </a:r>
            <a:endParaRPr lang="en-CA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95130" y="6037445"/>
            <a:ext cx="556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Source: </a:t>
            </a:r>
            <a:r>
              <a:rPr lang="en-US" sz="1200" dirty="0">
                <a:latin typeface="+mj-lt"/>
                <a:hlinkClick r:id="rId5"/>
              </a:rPr>
              <a:t>https://</a:t>
            </a:r>
            <a:r>
              <a:rPr lang="en-US" sz="1200" dirty="0" smtClean="0">
                <a:latin typeface="+mj-lt"/>
                <a:hlinkClick r:id="rId5"/>
              </a:rPr>
              <a:t>commons.wikimedia.org/wiki/File:Osi-model-jb.svg</a:t>
            </a:r>
            <a:endParaRPr lang="en-US" sz="1200" dirty="0" smtClean="0">
              <a:latin typeface="+mj-lt"/>
            </a:endParaRPr>
          </a:p>
          <a:p>
            <a:r>
              <a:rPr lang="en-CA" sz="1200" dirty="0"/>
              <a:t>licensed under the </a:t>
            </a:r>
            <a:r>
              <a:rPr lang="en-CA" sz="1200" dirty="0">
                <a:hlinkClick r:id="rId6" tooltip="w:en:Creative Commons"/>
              </a:rPr>
              <a:t>Creative Commons</a:t>
            </a:r>
            <a:r>
              <a:rPr lang="en-CA" sz="1200" dirty="0"/>
              <a:t> </a:t>
            </a:r>
            <a:r>
              <a:rPr lang="en-CA" sz="1200" dirty="0">
                <a:hlinkClick r:id="rId7"/>
              </a:rPr>
              <a:t>Attribution-Share Alike 3.0 </a:t>
            </a:r>
            <a:r>
              <a:rPr lang="en-CA" sz="1200" dirty="0" err="1">
                <a:hlinkClick r:id="rId7"/>
              </a:rPr>
              <a:t>Unported</a:t>
            </a:r>
            <a:r>
              <a:rPr lang="en-CA" sz="1200" dirty="0"/>
              <a:t> license</a:t>
            </a:r>
            <a:endParaRPr lang="en-CA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79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Another Problem…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50875" y="1892830"/>
            <a:ext cx="7756526" cy="3593570"/>
          </a:xfrm>
        </p:spPr>
        <p:txBody>
          <a:bodyPr/>
          <a:lstStyle/>
          <a:p>
            <a:r>
              <a:rPr lang="en-US" sz="2400" dirty="0" smtClean="0"/>
              <a:t>Mix of different switches</a:t>
            </a:r>
          </a:p>
          <a:p>
            <a:r>
              <a:rPr lang="en-US" sz="2400" dirty="0" smtClean="0"/>
              <a:t>Some unmanaged workgroups switches in labs</a:t>
            </a:r>
          </a:p>
          <a:p>
            <a:r>
              <a:rPr lang="en-US" sz="2400" dirty="0" smtClean="0"/>
              <a:t>Switch ports on our VLAN, but not on switches we manage</a:t>
            </a:r>
            <a:endParaRPr lang="en-CA" sz="2400" dirty="0"/>
          </a:p>
        </p:txBody>
      </p:sp>
      <p:pic>
        <p:nvPicPr>
          <p:cNvPr id="6146" name="Picture 2" descr="Image result for houston, we have a prob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45" y="3281680"/>
            <a:ext cx="4842299" cy="24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869879" y="3140766"/>
            <a:ext cx="1025775" cy="265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843151" y="3139169"/>
            <a:ext cx="1079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authentication</a:t>
            </a:r>
            <a:endParaRPr lang="en-CA" sz="1100" dirty="0"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1937" y="622852"/>
            <a:ext cx="7882465" cy="609601"/>
          </a:xfrm>
          <a:prstGeom prst="rect">
            <a:avLst/>
          </a:prstGeom>
        </p:spPr>
        <p:txBody>
          <a:bodyPr/>
          <a:lstStyle/>
          <a:p>
            <a:r>
              <a:rPr lang="en-US" sz="3800" dirty="0" smtClean="0"/>
              <a:t>IP Captive Portal Components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530088" y="6175944"/>
            <a:ext cx="741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latin typeface="+mj-lt"/>
              </a:rPr>
              <a:t>© November 2018,</a:t>
            </a:r>
            <a:r>
              <a:rPr lang="en-CA" sz="1200" dirty="0">
                <a:latin typeface="+mj-lt"/>
              </a:rPr>
              <a:t> </a:t>
            </a:r>
            <a:r>
              <a:rPr lang="en-CA" sz="1200" dirty="0" smtClean="0">
                <a:latin typeface="+mj-lt"/>
              </a:rPr>
              <a:t>Gilbert </a:t>
            </a:r>
            <a:r>
              <a:rPr lang="en-CA" sz="1200" dirty="0" err="1" smtClean="0">
                <a:latin typeface="+mj-lt"/>
              </a:rPr>
              <a:t>Detillieux</a:t>
            </a:r>
            <a:r>
              <a:rPr lang="en-CA" sz="1200" dirty="0" smtClean="0">
                <a:latin typeface="+mj-lt"/>
              </a:rPr>
              <a:t>, University of Manitoba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937" y="1590261"/>
            <a:ext cx="888811" cy="530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2320" y="1590260"/>
            <a:ext cx="888811" cy="530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6099" y="2120348"/>
            <a:ext cx="888811" cy="530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4963" y="2120348"/>
            <a:ext cx="1171898" cy="530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2320" y="3385931"/>
            <a:ext cx="888811" cy="530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7537" y="3385931"/>
            <a:ext cx="888811" cy="530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0556" y="3902767"/>
            <a:ext cx="888811" cy="265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5124910" y="1404730"/>
            <a:ext cx="990051" cy="609600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Flowchart: Magnetic Disk 20"/>
          <p:cNvSpPr/>
          <p:nvPr/>
        </p:nvSpPr>
        <p:spPr>
          <a:xfrm>
            <a:off x="2332383" y="4370942"/>
            <a:ext cx="304342" cy="430694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Flowchart: Magnetic Disk 21"/>
          <p:cNvSpPr/>
          <p:nvPr/>
        </p:nvSpPr>
        <p:spPr>
          <a:xfrm>
            <a:off x="3809771" y="4370942"/>
            <a:ext cx="304342" cy="430694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Flowchart: Magnetic Disk 22"/>
          <p:cNvSpPr/>
          <p:nvPr/>
        </p:nvSpPr>
        <p:spPr>
          <a:xfrm>
            <a:off x="2292398" y="2405269"/>
            <a:ext cx="304342" cy="430694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Flowchart: Magnetic Disk 23"/>
          <p:cNvSpPr/>
          <p:nvPr/>
        </p:nvSpPr>
        <p:spPr>
          <a:xfrm>
            <a:off x="4702473" y="2826031"/>
            <a:ext cx="290296" cy="298172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Elbow Connector 28"/>
          <p:cNvCxnSpPr>
            <a:stCxn id="4" idx="3"/>
            <a:endCxn id="10" idx="1"/>
          </p:cNvCxnSpPr>
          <p:nvPr/>
        </p:nvCxnSpPr>
        <p:spPr>
          <a:xfrm flipV="1">
            <a:off x="1510748" y="1855304"/>
            <a:ext cx="681572" cy="1"/>
          </a:xfrm>
          <a:prstGeom prst="bentConnector3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>
            <a:off x="3081131" y="2014330"/>
            <a:ext cx="1154968" cy="24847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endCxn id="6" idx="2"/>
          </p:cNvCxnSpPr>
          <p:nvPr/>
        </p:nvCxnSpPr>
        <p:spPr>
          <a:xfrm>
            <a:off x="3081131" y="1709530"/>
            <a:ext cx="2046850" cy="0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4"/>
          <p:cNvCxnSpPr>
            <a:stCxn id="11" idx="3"/>
            <a:endCxn id="12" idx="1"/>
          </p:cNvCxnSpPr>
          <p:nvPr/>
        </p:nvCxnSpPr>
        <p:spPr>
          <a:xfrm>
            <a:off x="5124910" y="2385392"/>
            <a:ext cx="990053" cy="0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34"/>
          <p:cNvCxnSpPr/>
          <p:nvPr/>
        </p:nvCxnSpPr>
        <p:spPr>
          <a:xfrm flipV="1">
            <a:off x="6267363" y="2650435"/>
            <a:ext cx="0" cy="1252332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34"/>
          <p:cNvCxnSpPr/>
          <p:nvPr/>
        </p:nvCxnSpPr>
        <p:spPr>
          <a:xfrm flipV="1">
            <a:off x="7210663" y="2656855"/>
            <a:ext cx="1" cy="467348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34"/>
          <p:cNvCxnSpPr/>
          <p:nvPr/>
        </p:nvCxnSpPr>
        <p:spPr>
          <a:xfrm>
            <a:off x="7024926" y="2656855"/>
            <a:ext cx="0" cy="467348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34"/>
          <p:cNvCxnSpPr>
            <a:stCxn id="14" idx="2"/>
            <a:endCxn id="22" idx="1"/>
          </p:cNvCxnSpPr>
          <p:nvPr/>
        </p:nvCxnSpPr>
        <p:spPr>
          <a:xfrm flipH="1">
            <a:off x="3961942" y="3916018"/>
            <a:ext cx="1" cy="454924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34"/>
          <p:cNvCxnSpPr/>
          <p:nvPr/>
        </p:nvCxnSpPr>
        <p:spPr>
          <a:xfrm flipH="1">
            <a:off x="2484554" y="3920885"/>
            <a:ext cx="1" cy="454924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34"/>
          <p:cNvCxnSpPr>
            <a:endCxn id="23" idx="1"/>
          </p:cNvCxnSpPr>
          <p:nvPr/>
        </p:nvCxnSpPr>
        <p:spPr>
          <a:xfrm>
            <a:off x="2443851" y="2120347"/>
            <a:ext cx="718" cy="284922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34"/>
          <p:cNvCxnSpPr>
            <a:endCxn id="24" idx="1"/>
          </p:cNvCxnSpPr>
          <p:nvPr/>
        </p:nvCxnSpPr>
        <p:spPr>
          <a:xfrm>
            <a:off x="4846903" y="2650435"/>
            <a:ext cx="718" cy="175596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66110" y="1639861"/>
            <a:ext cx="800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j-lt"/>
              </a:rPr>
              <a:t>u</a:t>
            </a:r>
            <a:r>
              <a:rPr lang="en-US" sz="1100" dirty="0" smtClean="0">
                <a:latin typeface="+mj-lt"/>
              </a:rPr>
              <a:t>nknown client</a:t>
            </a:r>
            <a:endParaRPr lang="en-CA" sz="1100" dirty="0">
              <a:latin typeface="+mj-lt"/>
            </a:endParaRPr>
          </a:p>
        </p:txBody>
      </p:sp>
      <p:cxnSp>
        <p:nvCxnSpPr>
          <p:cNvPr id="105" name="Elbow Connector 104"/>
          <p:cNvCxnSpPr>
            <a:endCxn id="13" idx="1"/>
          </p:cNvCxnSpPr>
          <p:nvPr/>
        </p:nvCxnSpPr>
        <p:spPr>
          <a:xfrm rot="16200000" flipH="1">
            <a:off x="1006487" y="2465142"/>
            <a:ext cx="1530626" cy="841040"/>
          </a:xfrm>
          <a:prstGeom prst="bentConnector2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 rot="16200000" flipH="1">
            <a:off x="2607829" y="2331833"/>
            <a:ext cx="1262268" cy="83930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34"/>
          <p:cNvCxnSpPr/>
          <p:nvPr/>
        </p:nvCxnSpPr>
        <p:spPr>
          <a:xfrm>
            <a:off x="3068320" y="2133600"/>
            <a:ext cx="2602236" cy="1800095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228166" y="1509056"/>
            <a:ext cx="800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Interwebs</a:t>
            </a:r>
            <a:endParaRPr lang="en-CA" sz="1100" dirty="0">
              <a:latin typeface="+mj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81120" y="1469549"/>
            <a:ext cx="623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SNAT</a:t>
            </a:r>
            <a:endParaRPr lang="en-CA" sz="1100" dirty="0"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451302" y="1639861"/>
            <a:ext cx="800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j-lt"/>
              </a:rPr>
              <a:t>d</a:t>
            </a:r>
            <a:r>
              <a:rPr lang="en-US" sz="1100" dirty="0" smtClean="0">
                <a:latin typeface="+mj-lt"/>
              </a:rPr>
              <a:t>efault route</a:t>
            </a:r>
            <a:endParaRPr lang="en-CA" sz="1100" dirty="0">
              <a:latin typeface="+mj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486370" y="2053078"/>
            <a:ext cx="847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DNAT HTTP(S)</a:t>
            </a:r>
            <a:endParaRPr lang="en-CA" sz="1100" dirty="0">
              <a:latin typeface="+mj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236493" y="1643962"/>
            <a:ext cx="800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Network filter</a:t>
            </a:r>
            <a:endParaRPr lang="en-CA" sz="1100" dirty="0">
              <a:latin typeface="+mj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280272" y="2169946"/>
            <a:ext cx="800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Web server</a:t>
            </a:r>
            <a:endParaRPr lang="en-CA" sz="1100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087838" y="2169945"/>
            <a:ext cx="1226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j-lt"/>
              </a:rPr>
              <a:t>b</a:t>
            </a:r>
            <a:r>
              <a:rPr lang="en-US" sz="1100" dirty="0" smtClean="0">
                <a:latin typeface="+mj-lt"/>
              </a:rPr>
              <a:t>ackend script or dynamic page</a:t>
            </a:r>
            <a:endParaRPr lang="en-CA" sz="1100" dirty="0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236492" y="3425592"/>
            <a:ext cx="800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DHCP server</a:t>
            </a:r>
            <a:endParaRPr lang="en-CA" sz="1100" dirty="0">
              <a:latin typeface="+mj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546439" y="3435531"/>
            <a:ext cx="800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DNS server</a:t>
            </a:r>
            <a:endParaRPr lang="en-CA" sz="1100" dirty="0">
              <a:latin typeface="+mj-lt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710346" y="3913765"/>
            <a:ext cx="800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manage</a:t>
            </a:r>
            <a:endParaRPr lang="en-CA" sz="1100" dirty="0"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122522" y="4455484"/>
            <a:ext cx="557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zones</a:t>
            </a:r>
            <a:endParaRPr lang="en-CA" sz="1100" dirty="0">
              <a:latin typeface="+mj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545993" y="4230757"/>
            <a:ext cx="88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subnets, pools,</a:t>
            </a:r>
            <a:br>
              <a:rPr lang="en-US" sz="1100" dirty="0" smtClean="0">
                <a:latin typeface="+mj-lt"/>
              </a:rPr>
            </a:br>
            <a:r>
              <a:rPr lang="en-US" sz="1100" dirty="0" smtClean="0">
                <a:latin typeface="+mj-lt"/>
              </a:rPr>
              <a:t>MAC </a:t>
            </a:r>
            <a:r>
              <a:rPr lang="en-US" sz="1100" dirty="0" err="1" smtClean="0">
                <a:latin typeface="+mj-lt"/>
              </a:rPr>
              <a:t>addrs</a:t>
            </a:r>
            <a:endParaRPr lang="en-CA" sz="1100" dirty="0">
              <a:latin typeface="+mj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810870" y="2544230"/>
            <a:ext cx="847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DNAT DNS</a:t>
            </a:r>
            <a:endParaRPr lang="en-CA" sz="1100" dirty="0">
              <a:latin typeface="+mj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87073" y="2908246"/>
            <a:ext cx="664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DHCP</a:t>
            </a:r>
            <a:endParaRPr lang="en-CA" sz="1100" dirty="0">
              <a:latin typeface="+mj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155083" y="2835963"/>
            <a:ext cx="664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rules</a:t>
            </a:r>
            <a:endParaRPr lang="en-CA" sz="1100" dirty="0">
              <a:latin typeface="+mj-lt"/>
            </a:endParaRPr>
          </a:p>
        </p:txBody>
      </p:sp>
      <p:sp>
        <p:nvSpPr>
          <p:cNvPr id="143" name="&quot;No&quot; Symbol 142"/>
          <p:cNvSpPr/>
          <p:nvPr/>
        </p:nvSpPr>
        <p:spPr>
          <a:xfrm>
            <a:off x="3307637" y="1444445"/>
            <a:ext cx="477604" cy="454675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 rot="2108530">
            <a:off x="4098294" y="3238125"/>
            <a:ext cx="164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+mj-lt"/>
              </a:rPr>
              <a:t>list/insert/delete</a:t>
            </a:r>
            <a:br>
              <a:rPr lang="en-US" sz="900" dirty="0" smtClean="0">
                <a:latin typeface="+mj-lt"/>
              </a:rPr>
            </a:br>
            <a:r>
              <a:rPr lang="en-US" sz="900" dirty="0" smtClean="0">
                <a:latin typeface="+mj-lt"/>
              </a:rPr>
              <a:t>MAC </a:t>
            </a:r>
            <a:r>
              <a:rPr lang="en-US" sz="900" dirty="0" err="1" smtClean="0">
                <a:latin typeface="+mj-lt"/>
              </a:rPr>
              <a:t>addr</a:t>
            </a:r>
            <a:r>
              <a:rPr lang="en-US" sz="900" dirty="0" smtClean="0">
                <a:latin typeface="+mj-lt"/>
              </a:rPr>
              <a:t> accept</a:t>
            </a:r>
            <a:endParaRPr lang="en-CA" sz="900" dirty="0">
              <a:latin typeface="+mj-lt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1503974" y="3861499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8" name="Straight Arrow Connector 147"/>
          <p:cNvCxnSpPr>
            <a:stCxn id="145" idx="7"/>
          </p:cNvCxnSpPr>
          <p:nvPr/>
        </p:nvCxnSpPr>
        <p:spPr>
          <a:xfrm flipV="1">
            <a:off x="1787452" y="3728977"/>
            <a:ext cx="202615" cy="18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1503973" y="3858598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1</a:t>
            </a:r>
            <a:endParaRPr lang="en-CA" sz="1600" dirty="0">
              <a:latin typeface="+mj-lt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1621395" y="2148312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1" name="Straight Arrow Connector 150"/>
          <p:cNvCxnSpPr>
            <a:stCxn id="150" idx="7"/>
          </p:cNvCxnSpPr>
          <p:nvPr/>
        </p:nvCxnSpPr>
        <p:spPr>
          <a:xfrm flipV="1">
            <a:off x="1904873" y="2015790"/>
            <a:ext cx="202615" cy="18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621394" y="2145411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2</a:t>
            </a:r>
            <a:endParaRPr lang="en-CA" sz="1600" dirty="0">
              <a:latin typeface="+mj-lt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3094691" y="3003480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4" name="Straight Arrow Connector 153"/>
          <p:cNvCxnSpPr>
            <a:stCxn id="153" idx="7"/>
          </p:cNvCxnSpPr>
          <p:nvPr/>
        </p:nvCxnSpPr>
        <p:spPr>
          <a:xfrm flipV="1">
            <a:off x="3378169" y="2870958"/>
            <a:ext cx="202615" cy="18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3094690" y="3000579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3</a:t>
            </a:r>
            <a:endParaRPr lang="en-CA" sz="1600" dirty="0">
              <a:latin typeface="+mj-lt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5287821" y="2682337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7" name="Straight Arrow Connector 156"/>
          <p:cNvCxnSpPr/>
          <p:nvPr/>
        </p:nvCxnSpPr>
        <p:spPr>
          <a:xfrm flipH="1" flipV="1">
            <a:off x="5123659" y="2577996"/>
            <a:ext cx="202615" cy="18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5287820" y="2679436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4</a:t>
            </a:r>
            <a:endParaRPr lang="en-CA" sz="1600" dirty="0">
              <a:latin typeface="+mj-lt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7335190" y="1523752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4" name="Straight Arrow Connector 163"/>
          <p:cNvCxnSpPr/>
          <p:nvPr/>
        </p:nvCxnSpPr>
        <p:spPr>
          <a:xfrm flipH="1">
            <a:off x="7198879" y="1839162"/>
            <a:ext cx="202615" cy="18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7335189" y="1520851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5</a:t>
            </a:r>
            <a:endParaRPr lang="en-CA" sz="1600" dirty="0">
              <a:latin typeface="+mj-lt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6735023" y="3598042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7" name="Straight Arrow Connector 166"/>
          <p:cNvCxnSpPr>
            <a:stCxn id="166" idx="7"/>
          </p:cNvCxnSpPr>
          <p:nvPr/>
        </p:nvCxnSpPr>
        <p:spPr>
          <a:xfrm flipV="1">
            <a:off x="7018501" y="3465520"/>
            <a:ext cx="202615" cy="18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6735022" y="3595141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6</a:t>
            </a:r>
            <a:endParaRPr lang="en-CA" sz="1600" dirty="0">
              <a:latin typeface="+mj-lt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5195208" y="4381441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0" name="Straight Arrow Connector 169"/>
          <p:cNvCxnSpPr>
            <a:stCxn id="169" idx="7"/>
          </p:cNvCxnSpPr>
          <p:nvPr/>
        </p:nvCxnSpPr>
        <p:spPr>
          <a:xfrm flipV="1">
            <a:off x="5478686" y="4248919"/>
            <a:ext cx="202615" cy="18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5195207" y="4378540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7</a:t>
            </a:r>
            <a:endParaRPr lang="en-CA" sz="1600" dirty="0">
              <a:latin typeface="+mj-lt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6380694" y="1342680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3" name="Straight Arrow Connector 172"/>
          <p:cNvCxnSpPr/>
          <p:nvPr/>
        </p:nvCxnSpPr>
        <p:spPr>
          <a:xfrm flipH="1">
            <a:off x="6114963" y="1517492"/>
            <a:ext cx="253708" cy="72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6380693" y="1339779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8</a:t>
            </a:r>
            <a:endParaRPr lang="en-CA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72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/>
          <p:cNvSpPr/>
          <p:nvPr/>
        </p:nvSpPr>
        <p:spPr>
          <a:xfrm>
            <a:off x="5287821" y="2682337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TextBox 87"/>
          <p:cNvSpPr txBox="1"/>
          <p:nvPr/>
        </p:nvSpPr>
        <p:spPr>
          <a:xfrm>
            <a:off x="5287820" y="2679436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4</a:t>
            </a:r>
            <a:endParaRPr lang="en-CA" sz="1600" dirty="0"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1937" y="622852"/>
            <a:ext cx="7882465" cy="609601"/>
          </a:xfrm>
          <a:prstGeom prst="rect">
            <a:avLst/>
          </a:prstGeom>
        </p:spPr>
        <p:txBody>
          <a:bodyPr/>
          <a:lstStyle/>
          <a:p>
            <a:r>
              <a:rPr lang="en-US" sz="3800" dirty="0" smtClean="0"/>
              <a:t>Linux Captive Portal Components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530088" y="6175944"/>
            <a:ext cx="741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latin typeface="+mj-lt"/>
              </a:rPr>
              <a:t>© November 2018,</a:t>
            </a:r>
            <a:r>
              <a:rPr lang="en-CA" sz="1200" dirty="0">
                <a:latin typeface="+mj-lt"/>
              </a:rPr>
              <a:t> </a:t>
            </a:r>
            <a:r>
              <a:rPr lang="en-CA" sz="1200" dirty="0" smtClean="0">
                <a:latin typeface="+mj-lt"/>
              </a:rPr>
              <a:t>Gilbert </a:t>
            </a:r>
            <a:r>
              <a:rPr lang="en-CA" sz="1200" dirty="0" err="1" smtClean="0">
                <a:latin typeface="+mj-lt"/>
              </a:rPr>
              <a:t>Detillieux</a:t>
            </a:r>
            <a:r>
              <a:rPr lang="en-CA" sz="1200" dirty="0" smtClean="0">
                <a:latin typeface="+mj-lt"/>
              </a:rPr>
              <a:t>, University of Manitoba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937" y="1590261"/>
            <a:ext cx="888811" cy="530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2320" y="1590260"/>
            <a:ext cx="888811" cy="530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6099" y="2120348"/>
            <a:ext cx="888811" cy="530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4963" y="2120348"/>
            <a:ext cx="1171898" cy="530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2320" y="3385931"/>
            <a:ext cx="888811" cy="530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7537" y="3385931"/>
            <a:ext cx="888811" cy="530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0557" y="3120888"/>
            <a:ext cx="888811" cy="265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69879" y="3140766"/>
            <a:ext cx="888811" cy="265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0556" y="3902767"/>
            <a:ext cx="888811" cy="265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42458" y="3783496"/>
            <a:ext cx="888811" cy="265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42457" y="4412975"/>
            <a:ext cx="888811" cy="265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5124910" y="1404730"/>
            <a:ext cx="990051" cy="609600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Cloud 19"/>
          <p:cNvSpPr/>
          <p:nvPr/>
        </p:nvSpPr>
        <p:spPr>
          <a:xfrm>
            <a:off x="6891014" y="5042453"/>
            <a:ext cx="759466" cy="464267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Flowchart: Magnetic Disk 20"/>
          <p:cNvSpPr/>
          <p:nvPr/>
        </p:nvSpPr>
        <p:spPr>
          <a:xfrm>
            <a:off x="2332383" y="4370942"/>
            <a:ext cx="304342" cy="430694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Flowchart: Magnetic Disk 21"/>
          <p:cNvSpPr/>
          <p:nvPr/>
        </p:nvSpPr>
        <p:spPr>
          <a:xfrm>
            <a:off x="3809771" y="4370942"/>
            <a:ext cx="304342" cy="430694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Flowchart: Magnetic Disk 22"/>
          <p:cNvSpPr/>
          <p:nvPr/>
        </p:nvSpPr>
        <p:spPr>
          <a:xfrm>
            <a:off x="2292398" y="2405269"/>
            <a:ext cx="304342" cy="430694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Flowchart: Magnetic Disk 23"/>
          <p:cNvSpPr/>
          <p:nvPr/>
        </p:nvSpPr>
        <p:spPr>
          <a:xfrm>
            <a:off x="4702473" y="2826031"/>
            <a:ext cx="290296" cy="298172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Flowchart: Magnetic Disk 24"/>
          <p:cNvSpPr/>
          <p:nvPr/>
        </p:nvSpPr>
        <p:spPr>
          <a:xfrm>
            <a:off x="8060039" y="3750368"/>
            <a:ext cx="290296" cy="298172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Flowchart: Magnetic Disk 25"/>
          <p:cNvSpPr/>
          <p:nvPr/>
        </p:nvSpPr>
        <p:spPr>
          <a:xfrm>
            <a:off x="8060039" y="4396411"/>
            <a:ext cx="290296" cy="298172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Flowchart: Magnetic Disk 26"/>
          <p:cNvSpPr/>
          <p:nvPr/>
        </p:nvSpPr>
        <p:spPr>
          <a:xfrm>
            <a:off x="5134481" y="3120888"/>
            <a:ext cx="290296" cy="298172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Elbow Connector 28"/>
          <p:cNvCxnSpPr>
            <a:stCxn id="4" idx="3"/>
            <a:endCxn id="10" idx="1"/>
          </p:cNvCxnSpPr>
          <p:nvPr/>
        </p:nvCxnSpPr>
        <p:spPr>
          <a:xfrm flipV="1">
            <a:off x="1510748" y="1855304"/>
            <a:ext cx="681572" cy="1"/>
          </a:xfrm>
          <a:prstGeom prst="bentConnector3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>
            <a:off x="3081131" y="2014330"/>
            <a:ext cx="1154968" cy="24847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endCxn id="6" idx="2"/>
          </p:cNvCxnSpPr>
          <p:nvPr/>
        </p:nvCxnSpPr>
        <p:spPr>
          <a:xfrm>
            <a:off x="3081131" y="1709530"/>
            <a:ext cx="2046850" cy="0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4"/>
          <p:cNvCxnSpPr>
            <a:stCxn id="11" idx="3"/>
            <a:endCxn id="12" idx="1"/>
          </p:cNvCxnSpPr>
          <p:nvPr/>
        </p:nvCxnSpPr>
        <p:spPr>
          <a:xfrm>
            <a:off x="5124910" y="2385392"/>
            <a:ext cx="990053" cy="0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34"/>
          <p:cNvCxnSpPr/>
          <p:nvPr/>
        </p:nvCxnSpPr>
        <p:spPr>
          <a:xfrm flipV="1">
            <a:off x="6267363" y="2650435"/>
            <a:ext cx="0" cy="473768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34"/>
          <p:cNvCxnSpPr/>
          <p:nvPr/>
        </p:nvCxnSpPr>
        <p:spPr>
          <a:xfrm flipH="1" flipV="1">
            <a:off x="6119759" y="3382618"/>
            <a:ext cx="7541" cy="516836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34"/>
          <p:cNvCxnSpPr/>
          <p:nvPr/>
        </p:nvCxnSpPr>
        <p:spPr>
          <a:xfrm rot="16200000" flipV="1">
            <a:off x="6501741" y="3391690"/>
            <a:ext cx="398343" cy="380202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34"/>
          <p:cNvCxnSpPr>
            <a:stCxn id="19" idx="0"/>
            <a:endCxn id="18" idx="2"/>
          </p:cNvCxnSpPr>
          <p:nvPr/>
        </p:nvCxnSpPr>
        <p:spPr>
          <a:xfrm flipV="1">
            <a:off x="7286863" y="4048540"/>
            <a:ext cx="1" cy="364435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34"/>
          <p:cNvCxnSpPr/>
          <p:nvPr/>
        </p:nvCxnSpPr>
        <p:spPr>
          <a:xfrm flipV="1">
            <a:off x="7291860" y="3419061"/>
            <a:ext cx="1" cy="364435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34"/>
          <p:cNvCxnSpPr/>
          <p:nvPr/>
        </p:nvCxnSpPr>
        <p:spPr>
          <a:xfrm flipV="1">
            <a:off x="7210663" y="2656855"/>
            <a:ext cx="1" cy="467348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34"/>
          <p:cNvCxnSpPr/>
          <p:nvPr/>
        </p:nvCxnSpPr>
        <p:spPr>
          <a:xfrm>
            <a:off x="7024926" y="2656855"/>
            <a:ext cx="0" cy="467348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34"/>
          <p:cNvCxnSpPr>
            <a:stCxn id="18" idx="3"/>
          </p:cNvCxnSpPr>
          <p:nvPr/>
        </p:nvCxnSpPr>
        <p:spPr>
          <a:xfrm>
            <a:off x="7731269" y="3916018"/>
            <a:ext cx="328770" cy="0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34"/>
          <p:cNvCxnSpPr/>
          <p:nvPr/>
        </p:nvCxnSpPr>
        <p:spPr>
          <a:xfrm>
            <a:off x="7731269" y="4545497"/>
            <a:ext cx="328770" cy="0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34"/>
          <p:cNvCxnSpPr/>
          <p:nvPr/>
        </p:nvCxnSpPr>
        <p:spPr>
          <a:xfrm flipV="1">
            <a:off x="7286859" y="4678018"/>
            <a:ext cx="1" cy="364435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34"/>
          <p:cNvCxnSpPr>
            <a:endCxn id="27" idx="4"/>
          </p:cNvCxnSpPr>
          <p:nvPr/>
        </p:nvCxnSpPr>
        <p:spPr>
          <a:xfrm flipH="1" flipV="1">
            <a:off x="5424777" y="3269974"/>
            <a:ext cx="245779" cy="4557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34"/>
          <p:cNvCxnSpPr>
            <a:stCxn id="14" idx="2"/>
            <a:endCxn id="22" idx="1"/>
          </p:cNvCxnSpPr>
          <p:nvPr/>
        </p:nvCxnSpPr>
        <p:spPr>
          <a:xfrm flipH="1">
            <a:off x="3961942" y="3916018"/>
            <a:ext cx="1" cy="454924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34"/>
          <p:cNvCxnSpPr/>
          <p:nvPr/>
        </p:nvCxnSpPr>
        <p:spPr>
          <a:xfrm flipH="1">
            <a:off x="2484554" y="3920885"/>
            <a:ext cx="1" cy="454924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34"/>
          <p:cNvCxnSpPr>
            <a:endCxn id="23" idx="1"/>
          </p:cNvCxnSpPr>
          <p:nvPr/>
        </p:nvCxnSpPr>
        <p:spPr>
          <a:xfrm>
            <a:off x="2443851" y="2120347"/>
            <a:ext cx="718" cy="284922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34"/>
          <p:cNvCxnSpPr>
            <a:endCxn id="24" idx="1"/>
          </p:cNvCxnSpPr>
          <p:nvPr/>
        </p:nvCxnSpPr>
        <p:spPr>
          <a:xfrm>
            <a:off x="4846903" y="2650435"/>
            <a:ext cx="718" cy="175596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66110" y="1639861"/>
            <a:ext cx="800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j-lt"/>
              </a:rPr>
              <a:t>u</a:t>
            </a:r>
            <a:r>
              <a:rPr lang="en-US" sz="1100" dirty="0" smtClean="0">
                <a:latin typeface="+mj-lt"/>
              </a:rPr>
              <a:t>nknown client</a:t>
            </a:r>
            <a:endParaRPr lang="en-CA" sz="1100" dirty="0">
              <a:latin typeface="+mj-lt"/>
            </a:endParaRPr>
          </a:p>
        </p:txBody>
      </p:sp>
      <p:cxnSp>
        <p:nvCxnSpPr>
          <p:cNvPr id="105" name="Elbow Connector 104"/>
          <p:cNvCxnSpPr>
            <a:endCxn id="13" idx="1"/>
          </p:cNvCxnSpPr>
          <p:nvPr/>
        </p:nvCxnSpPr>
        <p:spPr>
          <a:xfrm rot="16200000" flipH="1">
            <a:off x="1006487" y="2465142"/>
            <a:ext cx="1530626" cy="841040"/>
          </a:xfrm>
          <a:prstGeom prst="bentConnector2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 rot="16200000" flipH="1">
            <a:off x="2607829" y="2331833"/>
            <a:ext cx="1262268" cy="83930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34"/>
          <p:cNvCxnSpPr/>
          <p:nvPr/>
        </p:nvCxnSpPr>
        <p:spPr>
          <a:xfrm>
            <a:off x="3068320" y="2133600"/>
            <a:ext cx="2602236" cy="1800095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228166" y="1509056"/>
            <a:ext cx="800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Interwebs</a:t>
            </a:r>
            <a:endParaRPr lang="en-CA" sz="1100" dirty="0">
              <a:latin typeface="+mj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81120" y="1469549"/>
            <a:ext cx="623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SNAT</a:t>
            </a:r>
            <a:endParaRPr lang="en-CA" sz="1100" dirty="0"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451302" y="1639861"/>
            <a:ext cx="800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j-lt"/>
              </a:rPr>
              <a:t>d</a:t>
            </a:r>
            <a:r>
              <a:rPr lang="en-US" sz="1100" dirty="0" smtClean="0">
                <a:latin typeface="+mj-lt"/>
              </a:rPr>
              <a:t>efault route</a:t>
            </a:r>
            <a:endParaRPr lang="en-CA" sz="1100" dirty="0">
              <a:latin typeface="+mj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486370" y="2053078"/>
            <a:ext cx="847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DNAT HTTP(S)</a:t>
            </a:r>
            <a:endParaRPr lang="en-CA" sz="1100" dirty="0">
              <a:latin typeface="+mj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228166" y="2169947"/>
            <a:ext cx="800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CGI HTML5</a:t>
            </a:r>
            <a:endParaRPr lang="en-CA" sz="1100" dirty="0">
              <a:latin typeface="+mj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236493" y="1643962"/>
            <a:ext cx="800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Netfilter</a:t>
            </a:r>
            <a:r>
              <a:rPr lang="en-US" sz="1100" dirty="0" smtClean="0">
                <a:latin typeface="+mj-lt"/>
              </a:rPr>
              <a:t> </a:t>
            </a:r>
            <a:r>
              <a:rPr lang="en-US" sz="1100" dirty="0" err="1" smtClean="0">
                <a:latin typeface="+mj-lt"/>
              </a:rPr>
              <a:t>iptables</a:t>
            </a:r>
            <a:endParaRPr lang="en-CA" sz="1100" dirty="0">
              <a:latin typeface="+mj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280272" y="2169946"/>
            <a:ext cx="800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Apache </a:t>
            </a:r>
            <a:r>
              <a:rPr lang="en-US" sz="1100" dirty="0" err="1" smtClean="0">
                <a:latin typeface="+mj-lt"/>
              </a:rPr>
              <a:t>httpd</a:t>
            </a:r>
            <a:endParaRPr lang="en-CA" sz="1100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159230" y="2169945"/>
            <a:ext cx="1083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+mj-lt"/>
              </a:rPr>
              <a:t>l</a:t>
            </a:r>
            <a:r>
              <a:rPr lang="en-US" sz="1100" dirty="0" err="1" smtClean="0">
                <a:latin typeface="+mj-lt"/>
              </a:rPr>
              <a:t>oginmymac</a:t>
            </a:r>
            <a:r>
              <a:rPr lang="en-US" sz="1100" dirty="0" smtClean="0">
                <a:latin typeface="+mj-lt"/>
              </a:rPr>
              <a:t> script</a:t>
            </a:r>
            <a:endParaRPr lang="en-CA" sz="1100" dirty="0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236492" y="3425592"/>
            <a:ext cx="800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ISC </a:t>
            </a:r>
            <a:r>
              <a:rPr lang="en-US" sz="1100" dirty="0" err="1" smtClean="0">
                <a:latin typeface="+mj-lt"/>
              </a:rPr>
              <a:t>dhcpd</a:t>
            </a:r>
            <a:endParaRPr lang="en-CA" sz="1100" dirty="0">
              <a:latin typeface="+mj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546439" y="3435531"/>
            <a:ext cx="800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ISC bind named</a:t>
            </a:r>
            <a:endParaRPr lang="en-CA" sz="1100" dirty="0">
              <a:latin typeface="+mj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710347" y="3128302"/>
            <a:ext cx="800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sudo</a:t>
            </a:r>
            <a:endParaRPr lang="en-CA" sz="1100" dirty="0">
              <a:latin typeface="+mj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908769" y="3139169"/>
            <a:ext cx="800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pwauth</a:t>
            </a:r>
            <a:endParaRPr lang="en-CA" sz="1100" dirty="0">
              <a:latin typeface="+mj-lt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710346" y="3913765"/>
            <a:ext cx="800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helper</a:t>
            </a:r>
            <a:endParaRPr lang="en-CA" sz="1100" dirty="0">
              <a:latin typeface="+mj-l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878288" y="3768649"/>
            <a:ext cx="800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PAM</a:t>
            </a:r>
            <a:endParaRPr lang="en-CA" sz="1100" dirty="0"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78288" y="4395433"/>
            <a:ext cx="800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NSS</a:t>
            </a:r>
            <a:endParaRPr lang="en-CA" sz="1100" dirty="0"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122522" y="4455484"/>
            <a:ext cx="557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zones</a:t>
            </a:r>
            <a:endParaRPr lang="en-CA" sz="1100" dirty="0">
              <a:latin typeface="+mj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228166" y="3379426"/>
            <a:ext cx="751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sudoers</a:t>
            </a:r>
            <a:endParaRPr lang="en-CA" sz="1100" dirty="0">
              <a:latin typeface="+mj-lt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087838" y="3619563"/>
            <a:ext cx="530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stdio</a:t>
            </a:r>
            <a:endParaRPr lang="en-CA" sz="1100" dirty="0">
              <a:latin typeface="+mj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131274" y="2813994"/>
            <a:ext cx="817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j-lt"/>
              </a:rPr>
              <a:t>e</a:t>
            </a:r>
            <a:r>
              <a:rPr lang="en-US" sz="1100" dirty="0" smtClean="0">
                <a:latin typeface="+mj-lt"/>
              </a:rPr>
              <a:t>xit code</a:t>
            </a:r>
            <a:endParaRPr lang="en-CA" sz="1100" dirty="0">
              <a:latin typeface="+mj-l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559367" y="2759724"/>
            <a:ext cx="514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stdin</a:t>
            </a:r>
            <a:endParaRPr lang="en-CA" sz="1100" dirty="0">
              <a:latin typeface="+mj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545993" y="4230757"/>
            <a:ext cx="88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subnets, pools,</a:t>
            </a:r>
            <a:br>
              <a:rPr lang="en-US" sz="1100" dirty="0" smtClean="0">
                <a:latin typeface="+mj-lt"/>
              </a:rPr>
            </a:br>
            <a:r>
              <a:rPr lang="en-US" sz="1100" dirty="0" smtClean="0">
                <a:latin typeface="+mj-lt"/>
              </a:rPr>
              <a:t>h/w ether </a:t>
            </a:r>
            <a:r>
              <a:rPr lang="en-US" sz="1100" dirty="0" err="1" smtClean="0">
                <a:latin typeface="+mj-lt"/>
              </a:rPr>
              <a:t>addrs</a:t>
            </a:r>
            <a:endParaRPr lang="en-CA" sz="1100" dirty="0">
              <a:latin typeface="+mj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810870" y="2544230"/>
            <a:ext cx="847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DNAT DNS</a:t>
            </a:r>
            <a:endParaRPr lang="en-CA" sz="1100" dirty="0">
              <a:latin typeface="+mj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87073" y="2908246"/>
            <a:ext cx="664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DHCP</a:t>
            </a:r>
            <a:endParaRPr lang="en-CA" sz="1100" dirty="0">
              <a:latin typeface="+mj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155083" y="2835963"/>
            <a:ext cx="664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rules</a:t>
            </a:r>
            <a:endParaRPr lang="en-CA" sz="1100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 rot="2108530">
            <a:off x="4098294" y="3238125"/>
            <a:ext cx="164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+mj-lt"/>
              </a:rPr>
              <a:t>list/insert/delete</a:t>
            </a:r>
            <a:br>
              <a:rPr lang="en-US" sz="900" dirty="0" smtClean="0">
                <a:latin typeface="+mj-lt"/>
              </a:rPr>
            </a:br>
            <a:r>
              <a:rPr lang="en-US" sz="900" dirty="0" smtClean="0">
                <a:latin typeface="+mj-lt"/>
              </a:rPr>
              <a:t>MAC </a:t>
            </a:r>
            <a:r>
              <a:rPr lang="en-US" sz="900" dirty="0" err="1" smtClean="0">
                <a:latin typeface="+mj-lt"/>
              </a:rPr>
              <a:t>addr</a:t>
            </a:r>
            <a:r>
              <a:rPr lang="en-US" sz="900" dirty="0" smtClean="0">
                <a:latin typeface="+mj-lt"/>
              </a:rPr>
              <a:t> accept</a:t>
            </a:r>
            <a:endParaRPr lang="en-CA" sz="900" dirty="0">
              <a:latin typeface="+mj-lt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503974" y="3861499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TextBox 77"/>
          <p:cNvSpPr txBox="1"/>
          <p:nvPr/>
        </p:nvSpPr>
        <p:spPr>
          <a:xfrm>
            <a:off x="1503973" y="3858598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1</a:t>
            </a:r>
            <a:endParaRPr lang="en-CA" sz="1600" dirty="0">
              <a:latin typeface="+mj-lt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1621395" y="2148312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TextBox 79"/>
          <p:cNvSpPr txBox="1"/>
          <p:nvPr/>
        </p:nvSpPr>
        <p:spPr>
          <a:xfrm>
            <a:off x="1621394" y="2145411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2</a:t>
            </a:r>
            <a:endParaRPr lang="en-CA" sz="1600" dirty="0">
              <a:latin typeface="+mj-lt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1787452" y="3728977"/>
            <a:ext cx="202615" cy="18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1904873" y="2015790"/>
            <a:ext cx="202615" cy="18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5123659" y="2577996"/>
            <a:ext cx="202615" cy="18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7335190" y="1523752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7198879" y="1839162"/>
            <a:ext cx="202615" cy="18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335189" y="1520851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5</a:t>
            </a:r>
            <a:endParaRPr lang="en-CA" sz="1600" dirty="0">
              <a:latin typeface="+mj-lt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8039129" y="2682337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TextBox 100"/>
          <p:cNvSpPr txBox="1"/>
          <p:nvPr/>
        </p:nvSpPr>
        <p:spPr>
          <a:xfrm>
            <a:off x="8060039" y="2668834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6</a:t>
            </a:r>
            <a:endParaRPr lang="en-CA" sz="1600" dirty="0">
              <a:latin typeface="+mj-lt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195208" y="4381441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6" name="Straight Arrow Connector 105"/>
          <p:cNvCxnSpPr>
            <a:stCxn id="103" idx="7"/>
          </p:cNvCxnSpPr>
          <p:nvPr/>
        </p:nvCxnSpPr>
        <p:spPr>
          <a:xfrm flipV="1">
            <a:off x="5478686" y="4248919"/>
            <a:ext cx="202615" cy="18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195207" y="4378540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7</a:t>
            </a:r>
            <a:endParaRPr lang="en-CA" sz="1600" dirty="0">
              <a:latin typeface="+mj-lt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7880640" y="2966768"/>
            <a:ext cx="202615" cy="18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4560734" y="4094541"/>
            <a:ext cx="332115" cy="335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3" name="Straight Arrow Connector 112"/>
          <p:cNvCxnSpPr/>
          <p:nvPr/>
        </p:nvCxnSpPr>
        <p:spPr>
          <a:xfrm flipH="1" flipV="1">
            <a:off x="4469903" y="3940814"/>
            <a:ext cx="141741" cy="189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560733" y="4091640"/>
            <a:ext cx="3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3</a:t>
            </a:r>
            <a:endParaRPr lang="en-CA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68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15316</TotalTime>
  <Words>1735</Words>
  <Application>Microsoft Office PowerPoint</Application>
  <PresentationFormat>On-screen Show (4:3)</PresentationFormat>
  <Paragraphs>387</Paragraphs>
  <Slides>29</Slides>
  <Notes>29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Pixel</vt:lpstr>
      <vt:lpstr>Build an IP Captive Portal from Scratch</vt:lpstr>
      <vt:lpstr>Warnings, Disclaimers, etc…</vt:lpstr>
      <vt:lpstr>We Have a Problem…</vt:lpstr>
      <vt:lpstr>What is a Captive Portal?</vt:lpstr>
      <vt:lpstr>Where to Put Captive Portal?</vt:lpstr>
      <vt:lpstr>7-Layer Model</vt:lpstr>
      <vt:lpstr>We Have Another Problem…</vt:lpstr>
      <vt:lpstr>IP Captive Portal Components</vt:lpstr>
      <vt:lpstr>Linux Captive Portal Components</vt:lpstr>
      <vt:lpstr>1. dhcpd.conf</vt:lpstr>
      <vt:lpstr>1. dhcpd.conf, multi-subnet</vt:lpstr>
      <vt:lpstr>1. dhcpd.conf, RFC 7710 Option</vt:lpstr>
      <vt:lpstr>Netfilter Packet Traversal</vt:lpstr>
      <vt:lpstr>2. Iptables DNAT &amp; SNAT</vt:lpstr>
      <vt:lpstr>2. Iptables Script</vt:lpstr>
      <vt:lpstr>2. Iptables Script</vt:lpstr>
      <vt:lpstr>3. named.conf</vt:lpstr>
      <vt:lpstr>4. Apache …/portal.conf</vt:lpstr>
      <vt:lpstr>4. Apache …/portal.conf (cont.)</vt:lpstr>
      <vt:lpstr>5. Backend Web Processing</vt:lpstr>
      <vt:lpstr>5. Backend Web Processing</vt:lpstr>
      <vt:lpstr>6. pwauth</vt:lpstr>
      <vt:lpstr>7. Helper Script</vt:lpstr>
      <vt:lpstr>sudoers(5) Examples:</vt:lpstr>
      <vt:lpstr>We Still Have a Problem…</vt:lpstr>
      <vt:lpstr>SELinux myapp.te allow rules</vt:lpstr>
      <vt:lpstr>What Did I Learn?</vt:lpstr>
      <vt:lpstr>What’s Left to Do?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csadmin</cp:lastModifiedBy>
  <cp:revision>284</cp:revision>
  <dcterms:created xsi:type="dcterms:W3CDTF">2010-04-12T23:12:02Z</dcterms:created>
  <dcterms:modified xsi:type="dcterms:W3CDTF">2018-11-14T15:56:48Z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