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4" r:id="rId4"/>
    <p:sldId id="260" r:id="rId5"/>
    <p:sldId id="262" r:id="rId6"/>
    <p:sldId id="263" r:id="rId7"/>
    <p:sldId id="261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733" autoAdjust="0"/>
  </p:normalViewPr>
  <p:slideViewPr>
    <p:cSldViewPr>
      <p:cViewPr varScale="1">
        <p:scale>
          <a:sx n="92" d="100"/>
          <a:sy n="92" d="100"/>
        </p:scale>
        <p:origin x="-21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0CCC-50E2-4B41-B9AD-026E8CF048F1}" type="datetimeFigureOut">
              <a:rPr lang="en-US" smtClean="0"/>
              <a:t>2019-09-09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D0D5-5FA7-4098-85C8-28BC659A3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6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0CCC-50E2-4B41-B9AD-026E8CF048F1}" type="datetimeFigureOut">
              <a:rPr lang="en-US" smtClean="0"/>
              <a:t>2019-09-09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D0D5-5FA7-4098-85C8-28BC659A3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1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0CCC-50E2-4B41-B9AD-026E8CF048F1}" type="datetimeFigureOut">
              <a:rPr lang="en-US" smtClean="0"/>
              <a:t>2019-09-09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D0D5-5FA7-4098-85C8-28BC659A3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0CCC-50E2-4B41-B9AD-026E8CF048F1}" type="datetimeFigureOut">
              <a:rPr lang="en-US" smtClean="0"/>
              <a:t>2019-09-09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D0D5-5FA7-4098-85C8-28BC659A3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4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0CCC-50E2-4B41-B9AD-026E8CF048F1}" type="datetimeFigureOut">
              <a:rPr lang="en-US" smtClean="0"/>
              <a:t>2019-09-09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D0D5-5FA7-4098-85C8-28BC659A3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7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0CCC-50E2-4B41-B9AD-026E8CF048F1}" type="datetimeFigureOut">
              <a:rPr lang="en-US" smtClean="0"/>
              <a:t>2019-09-09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D0D5-5FA7-4098-85C8-28BC659A3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2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0CCC-50E2-4B41-B9AD-026E8CF048F1}" type="datetimeFigureOut">
              <a:rPr lang="en-US" smtClean="0"/>
              <a:t>2019-09-09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D0D5-5FA7-4098-85C8-28BC659A3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2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0CCC-50E2-4B41-B9AD-026E8CF048F1}" type="datetimeFigureOut">
              <a:rPr lang="en-US" smtClean="0"/>
              <a:t>2019-09-09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D0D5-5FA7-4098-85C8-28BC659A3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4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0CCC-50E2-4B41-B9AD-026E8CF048F1}" type="datetimeFigureOut">
              <a:rPr lang="en-US" smtClean="0"/>
              <a:t>2019-09-09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D0D5-5FA7-4098-85C8-28BC659A3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2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0CCC-50E2-4B41-B9AD-026E8CF048F1}" type="datetimeFigureOut">
              <a:rPr lang="en-US" smtClean="0"/>
              <a:t>2019-09-09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D0D5-5FA7-4098-85C8-28BC659A3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9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0CCC-50E2-4B41-B9AD-026E8CF048F1}" type="datetimeFigureOut">
              <a:rPr lang="en-US" smtClean="0"/>
              <a:t>2019-09-09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D0D5-5FA7-4098-85C8-28BC659A3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4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F0CCC-50E2-4B41-B9AD-026E8CF048F1}" type="datetimeFigureOut">
              <a:rPr lang="en-US" smtClean="0"/>
              <a:t>2019-09-09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D0D5-5FA7-4098-85C8-28BC659A3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6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Terraform (fea</a:t>
            </a:r>
            <a:r>
              <a:rPr lang="en-US" dirty="0" smtClean="0"/>
              <a:t>t. </a:t>
            </a:r>
            <a:r>
              <a:rPr lang="en-US" dirty="0" err="1" smtClean="0"/>
              <a:t>Terragrunt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1600" dirty="0" smtClean="0"/>
              <a:t>Presentation by Wyatt </a:t>
            </a:r>
            <a:r>
              <a:rPr lang="en-US" sz="1600" dirty="0" smtClean="0"/>
              <a:t>Zacharias</a:t>
            </a:r>
          </a:p>
          <a:p>
            <a:r>
              <a:rPr lang="en-US" sz="1600" dirty="0" smtClean="0"/>
              <a:t>2019</a:t>
            </a:r>
            <a:endParaRPr lang="en-US" sz="16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5867400"/>
            <a:ext cx="7935609" cy="646331"/>
            <a:chOff x="1068098" y="5562600"/>
            <a:chExt cx="7935609" cy="646331"/>
          </a:xfrm>
        </p:grpSpPr>
        <p:sp>
          <p:nvSpPr>
            <p:cNvPr id="5" name="TextBox 4"/>
            <p:cNvSpPr txBox="1"/>
            <p:nvPr/>
          </p:nvSpPr>
          <p:spPr>
            <a:xfrm>
              <a:off x="2221907" y="5562600"/>
              <a:ext cx="678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Except where otherwise noted this 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work is licensed under the Creative Commons Attribution-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</a:rPr>
                <a:t>ShareAlike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 4.0 International License. To view a copy of this license, visit http://creativecommons.org/licenses/by-sa/4.0/.</a:t>
              </a:r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8098" y="5683920"/>
              <a:ext cx="1153809" cy="403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0479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Terraform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Terraform is an open source infrastructure as code tool.</a:t>
            </a:r>
          </a:p>
          <a:p>
            <a:r>
              <a:rPr lang="en-US" dirty="0" smtClean="0"/>
              <a:t>Maintained by </a:t>
            </a:r>
            <a:r>
              <a:rPr lang="en-US" dirty="0" err="1" smtClean="0"/>
              <a:t>HashiCorp</a:t>
            </a:r>
            <a:r>
              <a:rPr lang="en-US" dirty="0" smtClean="0"/>
              <a:t>, written in GO.</a:t>
            </a:r>
          </a:p>
          <a:p>
            <a:r>
              <a:rPr lang="en-US" dirty="0" smtClean="0"/>
              <a:t>Uses HCL (</a:t>
            </a:r>
            <a:r>
              <a:rPr lang="en-US" dirty="0" err="1" smtClean="0"/>
              <a:t>HashiCorp</a:t>
            </a:r>
            <a:r>
              <a:rPr lang="en-US" dirty="0" smtClean="0"/>
              <a:t> Configuration Language).</a:t>
            </a:r>
          </a:p>
          <a:p>
            <a:r>
              <a:rPr lang="en-US" dirty="0" smtClean="0"/>
              <a:t>Is platform agnostic, capable deploying to many different providers.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5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As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the “</a:t>
            </a:r>
            <a:r>
              <a:rPr lang="en-US" dirty="0" err="1" smtClean="0"/>
              <a:t>DevOps</a:t>
            </a:r>
            <a:r>
              <a:rPr lang="en-US" dirty="0" smtClean="0"/>
              <a:t>” paradigm of infrastructure management. </a:t>
            </a:r>
          </a:p>
          <a:p>
            <a:r>
              <a:rPr lang="en-US" dirty="0" smtClean="0"/>
              <a:t>Treats infrastructure as if it’s application code.</a:t>
            </a:r>
          </a:p>
          <a:p>
            <a:r>
              <a:rPr lang="en-US" dirty="0" smtClean="0"/>
              <a:t>All infrastructure changes are committed to revision control (</a:t>
            </a:r>
            <a:r>
              <a:rPr lang="en-US" dirty="0" err="1" smtClean="0"/>
              <a:t>Git</a:t>
            </a:r>
            <a:r>
              <a:rPr lang="en-US" dirty="0" smtClean="0"/>
              <a:t>, SVN,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Infrastructure is “self-documenting” as all details are contained in the source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01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 err="1" smtClean="0"/>
              <a:t>Terragrunt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Terragrunt</a:t>
            </a:r>
            <a:r>
              <a:rPr lang="en-US" dirty="0" smtClean="0"/>
              <a:t> is a wrapper for the Terraform executable.</a:t>
            </a:r>
          </a:p>
          <a:p>
            <a:r>
              <a:rPr lang="en-US" dirty="0" smtClean="0"/>
              <a:t>Fills in functionality gaps of the vanilla Terraform tool.</a:t>
            </a:r>
          </a:p>
          <a:p>
            <a:r>
              <a:rPr lang="en-US" dirty="0" smtClean="0"/>
              <a:t>Maintained by </a:t>
            </a:r>
            <a:r>
              <a:rPr lang="en-US" dirty="0" err="1" smtClean="0"/>
              <a:t>Gruntworks</a:t>
            </a:r>
            <a:r>
              <a:rPr lang="en-US" dirty="0" smtClean="0"/>
              <a:t>, written in GO</a:t>
            </a:r>
          </a:p>
          <a:p>
            <a:r>
              <a:rPr lang="en-US" dirty="0" smtClean="0"/>
              <a:t>Virtually transparent after initial configuration.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1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Folder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Recommended practice from </a:t>
            </a:r>
            <a:r>
              <a:rPr lang="en-US" dirty="0" err="1" smtClean="0"/>
              <a:t>Gruntworks</a:t>
            </a:r>
            <a:r>
              <a:rPr lang="en-US" dirty="0" smtClean="0"/>
              <a:t> is to use a two tree folder structure.</a:t>
            </a:r>
          </a:p>
          <a:p>
            <a:r>
              <a:rPr lang="en-US" dirty="0" smtClean="0"/>
              <a:t>“Live” folder contains all input data and represents actively deployed state.</a:t>
            </a:r>
          </a:p>
          <a:p>
            <a:r>
              <a:rPr lang="en-US" dirty="0" smtClean="0"/>
              <a:t>“Modules” folders contains resource deployment code that will use “Live” variables.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19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Providers abstract each unique platforms’ functionality into common calls for Terraform to perform.</a:t>
            </a:r>
          </a:p>
          <a:p>
            <a:r>
              <a:rPr lang="en-US" dirty="0" smtClean="0"/>
              <a:t>Providers define how API calls to each platform are made, and what resources can be managed on each platform.</a:t>
            </a:r>
          </a:p>
          <a:p>
            <a:r>
              <a:rPr lang="en-US" dirty="0" smtClean="0"/>
              <a:t>Providers are maintained independently of the Terraform</a:t>
            </a:r>
            <a:r>
              <a:rPr lang="en-US" dirty="0"/>
              <a:t> </a:t>
            </a:r>
            <a:r>
              <a:rPr lang="en-US" dirty="0" smtClean="0"/>
              <a:t>core application.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087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HCL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HCL uses stanzas or blocks to define resources and their variables.</a:t>
            </a:r>
          </a:p>
          <a:p>
            <a:r>
              <a:rPr lang="en-US" dirty="0" smtClean="0"/>
              <a:t>Blocks use key value pairs to define input data for a resource.</a:t>
            </a:r>
          </a:p>
          <a:p>
            <a:r>
              <a:rPr lang="en-US" dirty="0" smtClean="0"/>
              <a:t>Data types include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, number, string, list, map</a:t>
            </a:r>
          </a:p>
          <a:p>
            <a:r>
              <a:rPr lang="en-US" dirty="0" smtClean="0">
                <a:cs typeface="Courier New" pitchFamily="49" charset="0"/>
              </a:rPr>
              <a:t>Interpolation syntax uses “${…}” to escape string sequences.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89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HCL Resource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Terraform has four primary blocks that are used. Each is declared by its type.</a:t>
            </a:r>
          </a:p>
          <a:p>
            <a:r>
              <a:rPr lang="en-US" dirty="0" smtClean="0"/>
              <a:t>Resource blocks define a resource that will be created.</a:t>
            </a:r>
          </a:p>
          <a:p>
            <a:r>
              <a:rPr lang="en-US" dirty="0" smtClean="0"/>
              <a:t>Variable blocks define an input variable for a module.</a:t>
            </a:r>
          </a:p>
          <a:p>
            <a:r>
              <a:rPr lang="en-US" dirty="0" smtClean="0"/>
              <a:t>Output blocks define outputs of resource properties to use by other modules.</a:t>
            </a:r>
          </a:p>
          <a:p>
            <a:r>
              <a:rPr lang="en-US" dirty="0" smtClean="0"/>
              <a:t>Data blocks define remote data lookups to query properties of existing resources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770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305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resource “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aws_vpc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” “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my_vpc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” 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cidr_block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var.vpc_cidr_block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variable “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vpc_cidr_block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” 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type = string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description = “The VPC CIDR block”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output “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my_vpc_arn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” 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value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aws_vpc.my_vpc.arn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data “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terraform_remote_state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” “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vpc_state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backend = “s3”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54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380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Terraform (feat. Terragrunt)</vt:lpstr>
      <vt:lpstr>What is Terraform</vt:lpstr>
      <vt:lpstr>Infrastructure As Code</vt:lpstr>
      <vt:lpstr>What is Terragrunt</vt:lpstr>
      <vt:lpstr>Folder Structure</vt:lpstr>
      <vt:lpstr>Providers</vt:lpstr>
      <vt:lpstr>HCL Syntax</vt:lpstr>
      <vt:lpstr>HCL Resource Blocks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Terraform (feat. Terragrunt)</dc:title>
  <dc:creator>Wyatt</dc:creator>
  <cp:lastModifiedBy>Wyatt</cp:lastModifiedBy>
  <cp:revision>9</cp:revision>
  <dcterms:created xsi:type="dcterms:W3CDTF">2019-09-09T17:54:26Z</dcterms:created>
  <dcterms:modified xsi:type="dcterms:W3CDTF">2019-09-10T05:52:51Z</dcterms:modified>
</cp:coreProperties>
</file>